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7" r:id="rId3"/>
    <p:sldId id="258" r:id="rId4"/>
    <p:sldId id="257" r:id="rId5"/>
    <p:sldId id="268" r:id="rId6"/>
    <p:sldId id="269" r:id="rId7"/>
    <p:sldId id="270" r:id="rId8"/>
    <p:sldId id="260" r:id="rId9"/>
    <p:sldId id="261" r:id="rId10"/>
    <p:sldId id="262" r:id="rId11"/>
    <p:sldId id="271" r:id="rId12"/>
    <p:sldId id="263" r:id="rId13"/>
    <p:sldId id="272" r:id="rId14"/>
    <p:sldId id="264" r:id="rId15"/>
    <p:sldId id="274" r:id="rId16"/>
    <p:sldId id="273" r:id="rId17"/>
    <p:sldId id="275" r:id="rId18"/>
    <p:sldId id="266" r:id="rId19"/>
    <p:sldId id="265" r:id="rId20"/>
    <p:sldId id="27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C52E-D5C3-FCB2-868D-4964B22E909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3F82539-2006-71C9-178A-3CC17B3750E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C8780F9-4E81-BAC0-675A-2BE28F406D98}"/>
              </a:ext>
            </a:extLst>
          </p:cNvPr>
          <p:cNvSpPr>
            <a:spLocks noGrp="1"/>
          </p:cNvSpPr>
          <p:nvPr>
            <p:ph type="dt" sz="half" idx="10"/>
          </p:nvPr>
        </p:nvSpPr>
        <p:spPr/>
        <p:txBody>
          <a:bodyPr/>
          <a:lstStyle/>
          <a:p>
            <a:fld id="{9FB6C403-306D-41F0-945E-C043917BD006}" type="datetimeFigureOut">
              <a:rPr lang="en-IN" smtClean="0"/>
              <a:t>21-04-2023</a:t>
            </a:fld>
            <a:endParaRPr lang="en-IN"/>
          </a:p>
        </p:txBody>
      </p:sp>
      <p:sp>
        <p:nvSpPr>
          <p:cNvPr id="5" name="Footer Placeholder 4">
            <a:extLst>
              <a:ext uri="{FF2B5EF4-FFF2-40B4-BE49-F238E27FC236}">
                <a16:creationId xmlns:a16="http://schemas.microsoft.com/office/drawing/2014/main" id="{1E51C9C1-617C-ACA4-0985-03B05379412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BE7A304-24C3-D055-806A-DE5F89F1D927}"/>
              </a:ext>
            </a:extLst>
          </p:cNvPr>
          <p:cNvSpPr>
            <a:spLocks noGrp="1"/>
          </p:cNvSpPr>
          <p:nvPr>
            <p:ph type="sldNum" sz="quarter" idx="12"/>
          </p:nvPr>
        </p:nvSpPr>
        <p:spPr/>
        <p:txBody>
          <a:bodyPr/>
          <a:lstStyle/>
          <a:p>
            <a:fld id="{B077958D-B975-4B3C-AF0C-9FBA14902E53}" type="slidenum">
              <a:rPr lang="en-IN" smtClean="0"/>
              <a:t>‹#›</a:t>
            </a:fld>
            <a:endParaRPr lang="en-IN"/>
          </a:p>
        </p:txBody>
      </p:sp>
    </p:spTree>
    <p:extLst>
      <p:ext uri="{BB962C8B-B14F-4D97-AF65-F5344CB8AC3E}">
        <p14:creationId xmlns:p14="http://schemas.microsoft.com/office/powerpoint/2010/main" val="37743531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09906-E3F5-A260-3275-7AFCDF6B422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49FC04A-410B-0179-E48D-E436032CAB0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95EBC07-BDEB-9E93-1606-B6AFEF141225}"/>
              </a:ext>
            </a:extLst>
          </p:cNvPr>
          <p:cNvSpPr>
            <a:spLocks noGrp="1"/>
          </p:cNvSpPr>
          <p:nvPr>
            <p:ph type="dt" sz="half" idx="10"/>
          </p:nvPr>
        </p:nvSpPr>
        <p:spPr/>
        <p:txBody>
          <a:bodyPr/>
          <a:lstStyle/>
          <a:p>
            <a:fld id="{9FB6C403-306D-41F0-945E-C043917BD006}" type="datetimeFigureOut">
              <a:rPr lang="en-IN" smtClean="0"/>
              <a:t>21-04-2023</a:t>
            </a:fld>
            <a:endParaRPr lang="en-IN"/>
          </a:p>
        </p:txBody>
      </p:sp>
      <p:sp>
        <p:nvSpPr>
          <p:cNvPr id="5" name="Footer Placeholder 4">
            <a:extLst>
              <a:ext uri="{FF2B5EF4-FFF2-40B4-BE49-F238E27FC236}">
                <a16:creationId xmlns:a16="http://schemas.microsoft.com/office/drawing/2014/main" id="{24021AC8-E505-C1D5-9FC1-AEC316D7F68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4446CEB-2A2D-EA6C-3E15-4FAF21B4E3A7}"/>
              </a:ext>
            </a:extLst>
          </p:cNvPr>
          <p:cNvSpPr>
            <a:spLocks noGrp="1"/>
          </p:cNvSpPr>
          <p:nvPr>
            <p:ph type="sldNum" sz="quarter" idx="12"/>
          </p:nvPr>
        </p:nvSpPr>
        <p:spPr/>
        <p:txBody>
          <a:bodyPr/>
          <a:lstStyle/>
          <a:p>
            <a:fld id="{B077958D-B975-4B3C-AF0C-9FBA14902E53}" type="slidenum">
              <a:rPr lang="en-IN" smtClean="0"/>
              <a:t>‹#›</a:t>
            </a:fld>
            <a:endParaRPr lang="en-IN"/>
          </a:p>
        </p:txBody>
      </p:sp>
    </p:spTree>
    <p:extLst>
      <p:ext uri="{BB962C8B-B14F-4D97-AF65-F5344CB8AC3E}">
        <p14:creationId xmlns:p14="http://schemas.microsoft.com/office/powerpoint/2010/main" val="3431890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E4ED63F-8231-F1D5-6404-5E1DEFB6817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EA2B520-DDEF-F9D5-4664-38D8ACC3002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BFA2E2E-98E6-9ABB-144D-EF6BD2758DBE}"/>
              </a:ext>
            </a:extLst>
          </p:cNvPr>
          <p:cNvSpPr>
            <a:spLocks noGrp="1"/>
          </p:cNvSpPr>
          <p:nvPr>
            <p:ph type="dt" sz="half" idx="10"/>
          </p:nvPr>
        </p:nvSpPr>
        <p:spPr/>
        <p:txBody>
          <a:bodyPr/>
          <a:lstStyle/>
          <a:p>
            <a:fld id="{9FB6C403-306D-41F0-945E-C043917BD006}" type="datetimeFigureOut">
              <a:rPr lang="en-IN" smtClean="0"/>
              <a:t>21-04-2023</a:t>
            </a:fld>
            <a:endParaRPr lang="en-IN"/>
          </a:p>
        </p:txBody>
      </p:sp>
      <p:sp>
        <p:nvSpPr>
          <p:cNvPr id="5" name="Footer Placeholder 4">
            <a:extLst>
              <a:ext uri="{FF2B5EF4-FFF2-40B4-BE49-F238E27FC236}">
                <a16:creationId xmlns:a16="http://schemas.microsoft.com/office/drawing/2014/main" id="{08865E7E-1D48-ED85-6A97-5DE66E0E300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8528A0C-C4D2-9B1A-72BE-0D377773D834}"/>
              </a:ext>
            </a:extLst>
          </p:cNvPr>
          <p:cNvSpPr>
            <a:spLocks noGrp="1"/>
          </p:cNvSpPr>
          <p:nvPr>
            <p:ph type="sldNum" sz="quarter" idx="12"/>
          </p:nvPr>
        </p:nvSpPr>
        <p:spPr/>
        <p:txBody>
          <a:bodyPr/>
          <a:lstStyle/>
          <a:p>
            <a:fld id="{B077958D-B975-4B3C-AF0C-9FBA14902E53}" type="slidenum">
              <a:rPr lang="en-IN" smtClean="0"/>
              <a:t>‹#›</a:t>
            </a:fld>
            <a:endParaRPr lang="en-IN"/>
          </a:p>
        </p:txBody>
      </p:sp>
    </p:spTree>
    <p:extLst>
      <p:ext uri="{BB962C8B-B14F-4D97-AF65-F5344CB8AC3E}">
        <p14:creationId xmlns:p14="http://schemas.microsoft.com/office/powerpoint/2010/main" val="189254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BCD1A-C799-25CF-9112-BEB6315C60A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B841FE9-7913-B175-F5E6-571D149078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4B2D031-A635-9DE8-C6B3-6F6631084432}"/>
              </a:ext>
            </a:extLst>
          </p:cNvPr>
          <p:cNvSpPr>
            <a:spLocks noGrp="1"/>
          </p:cNvSpPr>
          <p:nvPr>
            <p:ph type="dt" sz="half" idx="10"/>
          </p:nvPr>
        </p:nvSpPr>
        <p:spPr/>
        <p:txBody>
          <a:bodyPr/>
          <a:lstStyle/>
          <a:p>
            <a:fld id="{9FB6C403-306D-41F0-945E-C043917BD006}" type="datetimeFigureOut">
              <a:rPr lang="en-IN" smtClean="0"/>
              <a:t>21-04-2023</a:t>
            </a:fld>
            <a:endParaRPr lang="en-IN"/>
          </a:p>
        </p:txBody>
      </p:sp>
      <p:sp>
        <p:nvSpPr>
          <p:cNvPr id="5" name="Footer Placeholder 4">
            <a:extLst>
              <a:ext uri="{FF2B5EF4-FFF2-40B4-BE49-F238E27FC236}">
                <a16:creationId xmlns:a16="http://schemas.microsoft.com/office/drawing/2014/main" id="{4FC1E69C-EA2B-1918-15C2-C23448F0DCB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78F2BAF-D7A3-955B-9829-1B06BE29F407}"/>
              </a:ext>
            </a:extLst>
          </p:cNvPr>
          <p:cNvSpPr>
            <a:spLocks noGrp="1"/>
          </p:cNvSpPr>
          <p:nvPr>
            <p:ph type="sldNum" sz="quarter" idx="12"/>
          </p:nvPr>
        </p:nvSpPr>
        <p:spPr/>
        <p:txBody>
          <a:bodyPr/>
          <a:lstStyle/>
          <a:p>
            <a:fld id="{B077958D-B975-4B3C-AF0C-9FBA14902E53}" type="slidenum">
              <a:rPr lang="en-IN" smtClean="0"/>
              <a:t>‹#›</a:t>
            </a:fld>
            <a:endParaRPr lang="en-IN"/>
          </a:p>
        </p:txBody>
      </p:sp>
    </p:spTree>
    <p:extLst>
      <p:ext uri="{BB962C8B-B14F-4D97-AF65-F5344CB8AC3E}">
        <p14:creationId xmlns:p14="http://schemas.microsoft.com/office/powerpoint/2010/main" val="861966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F90C9-DF33-EFB4-2DE4-AB392946E1F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43064A2-CF28-BF54-7D70-68B1B9F455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208024-E4AC-FEF6-34F2-6DE53CF381D1}"/>
              </a:ext>
            </a:extLst>
          </p:cNvPr>
          <p:cNvSpPr>
            <a:spLocks noGrp="1"/>
          </p:cNvSpPr>
          <p:nvPr>
            <p:ph type="dt" sz="half" idx="10"/>
          </p:nvPr>
        </p:nvSpPr>
        <p:spPr/>
        <p:txBody>
          <a:bodyPr/>
          <a:lstStyle/>
          <a:p>
            <a:fld id="{9FB6C403-306D-41F0-945E-C043917BD006}" type="datetimeFigureOut">
              <a:rPr lang="en-IN" smtClean="0"/>
              <a:t>21-04-2023</a:t>
            </a:fld>
            <a:endParaRPr lang="en-IN"/>
          </a:p>
        </p:txBody>
      </p:sp>
      <p:sp>
        <p:nvSpPr>
          <p:cNvPr id="5" name="Footer Placeholder 4">
            <a:extLst>
              <a:ext uri="{FF2B5EF4-FFF2-40B4-BE49-F238E27FC236}">
                <a16:creationId xmlns:a16="http://schemas.microsoft.com/office/drawing/2014/main" id="{AD3A9183-BEB1-528B-EBDA-9B6A5EBC183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8444C55-9D42-3982-529F-0F21021921EB}"/>
              </a:ext>
            </a:extLst>
          </p:cNvPr>
          <p:cNvSpPr>
            <a:spLocks noGrp="1"/>
          </p:cNvSpPr>
          <p:nvPr>
            <p:ph type="sldNum" sz="quarter" idx="12"/>
          </p:nvPr>
        </p:nvSpPr>
        <p:spPr/>
        <p:txBody>
          <a:bodyPr/>
          <a:lstStyle/>
          <a:p>
            <a:fld id="{B077958D-B975-4B3C-AF0C-9FBA14902E53}" type="slidenum">
              <a:rPr lang="en-IN" smtClean="0"/>
              <a:t>‹#›</a:t>
            </a:fld>
            <a:endParaRPr lang="en-IN"/>
          </a:p>
        </p:txBody>
      </p:sp>
    </p:spTree>
    <p:extLst>
      <p:ext uri="{BB962C8B-B14F-4D97-AF65-F5344CB8AC3E}">
        <p14:creationId xmlns:p14="http://schemas.microsoft.com/office/powerpoint/2010/main" val="11188402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E8A28-56C7-6D16-45E1-8AD0E1E1506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9A19852-05DF-AC66-0777-7C48AB9ECB6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602CEB1-1BFF-94B1-D23C-84080294786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0E5F793-C9E8-CD7D-BBBF-8D76A3C7B61E}"/>
              </a:ext>
            </a:extLst>
          </p:cNvPr>
          <p:cNvSpPr>
            <a:spLocks noGrp="1"/>
          </p:cNvSpPr>
          <p:nvPr>
            <p:ph type="dt" sz="half" idx="10"/>
          </p:nvPr>
        </p:nvSpPr>
        <p:spPr/>
        <p:txBody>
          <a:bodyPr/>
          <a:lstStyle/>
          <a:p>
            <a:fld id="{9FB6C403-306D-41F0-945E-C043917BD006}" type="datetimeFigureOut">
              <a:rPr lang="en-IN" smtClean="0"/>
              <a:t>21-04-2023</a:t>
            </a:fld>
            <a:endParaRPr lang="en-IN"/>
          </a:p>
        </p:txBody>
      </p:sp>
      <p:sp>
        <p:nvSpPr>
          <p:cNvPr id="6" name="Footer Placeholder 5">
            <a:extLst>
              <a:ext uri="{FF2B5EF4-FFF2-40B4-BE49-F238E27FC236}">
                <a16:creationId xmlns:a16="http://schemas.microsoft.com/office/drawing/2014/main" id="{4140EB8B-5AE9-A718-BBAE-4447E631689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EF59438-5039-9B38-C798-9730E87633DB}"/>
              </a:ext>
            </a:extLst>
          </p:cNvPr>
          <p:cNvSpPr>
            <a:spLocks noGrp="1"/>
          </p:cNvSpPr>
          <p:nvPr>
            <p:ph type="sldNum" sz="quarter" idx="12"/>
          </p:nvPr>
        </p:nvSpPr>
        <p:spPr/>
        <p:txBody>
          <a:bodyPr/>
          <a:lstStyle/>
          <a:p>
            <a:fld id="{B077958D-B975-4B3C-AF0C-9FBA14902E53}" type="slidenum">
              <a:rPr lang="en-IN" smtClean="0"/>
              <a:t>‹#›</a:t>
            </a:fld>
            <a:endParaRPr lang="en-IN"/>
          </a:p>
        </p:txBody>
      </p:sp>
    </p:spTree>
    <p:extLst>
      <p:ext uri="{BB962C8B-B14F-4D97-AF65-F5344CB8AC3E}">
        <p14:creationId xmlns:p14="http://schemas.microsoft.com/office/powerpoint/2010/main" val="2730402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43FBE-A474-88B9-21EC-28D68AADDD2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507FB8B-E7B5-9607-CFD5-5E9E36191B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610B769-3BB8-C3FA-D663-DBD1C9CAE9D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F653E15-DC69-0A0A-6521-2AF5A68EBA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B081865-ABB9-A27B-9718-6E35B4C1569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7E7F7C2-8F84-98FE-57D2-990E65611B8F}"/>
              </a:ext>
            </a:extLst>
          </p:cNvPr>
          <p:cNvSpPr>
            <a:spLocks noGrp="1"/>
          </p:cNvSpPr>
          <p:nvPr>
            <p:ph type="dt" sz="half" idx="10"/>
          </p:nvPr>
        </p:nvSpPr>
        <p:spPr/>
        <p:txBody>
          <a:bodyPr/>
          <a:lstStyle/>
          <a:p>
            <a:fld id="{9FB6C403-306D-41F0-945E-C043917BD006}" type="datetimeFigureOut">
              <a:rPr lang="en-IN" smtClean="0"/>
              <a:t>21-04-2023</a:t>
            </a:fld>
            <a:endParaRPr lang="en-IN"/>
          </a:p>
        </p:txBody>
      </p:sp>
      <p:sp>
        <p:nvSpPr>
          <p:cNvPr id="8" name="Footer Placeholder 7">
            <a:extLst>
              <a:ext uri="{FF2B5EF4-FFF2-40B4-BE49-F238E27FC236}">
                <a16:creationId xmlns:a16="http://schemas.microsoft.com/office/drawing/2014/main" id="{AA5B3C84-02C2-AA22-00C8-A7FC57F670F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DED8AA0-8DFC-D5E7-76DC-F327F1F4D398}"/>
              </a:ext>
            </a:extLst>
          </p:cNvPr>
          <p:cNvSpPr>
            <a:spLocks noGrp="1"/>
          </p:cNvSpPr>
          <p:nvPr>
            <p:ph type="sldNum" sz="quarter" idx="12"/>
          </p:nvPr>
        </p:nvSpPr>
        <p:spPr/>
        <p:txBody>
          <a:bodyPr/>
          <a:lstStyle/>
          <a:p>
            <a:fld id="{B077958D-B975-4B3C-AF0C-9FBA14902E53}" type="slidenum">
              <a:rPr lang="en-IN" smtClean="0"/>
              <a:t>‹#›</a:t>
            </a:fld>
            <a:endParaRPr lang="en-IN"/>
          </a:p>
        </p:txBody>
      </p:sp>
    </p:spTree>
    <p:extLst>
      <p:ext uri="{BB962C8B-B14F-4D97-AF65-F5344CB8AC3E}">
        <p14:creationId xmlns:p14="http://schemas.microsoft.com/office/powerpoint/2010/main" val="9685579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2DDF6-FEA1-E9E9-8B64-7BC7E262870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D1A6904-C861-6A1C-72E1-E4A589F4889F}"/>
              </a:ext>
            </a:extLst>
          </p:cNvPr>
          <p:cNvSpPr>
            <a:spLocks noGrp="1"/>
          </p:cNvSpPr>
          <p:nvPr>
            <p:ph type="dt" sz="half" idx="10"/>
          </p:nvPr>
        </p:nvSpPr>
        <p:spPr/>
        <p:txBody>
          <a:bodyPr/>
          <a:lstStyle/>
          <a:p>
            <a:fld id="{9FB6C403-306D-41F0-945E-C043917BD006}" type="datetimeFigureOut">
              <a:rPr lang="en-IN" smtClean="0"/>
              <a:t>21-04-2023</a:t>
            </a:fld>
            <a:endParaRPr lang="en-IN"/>
          </a:p>
        </p:txBody>
      </p:sp>
      <p:sp>
        <p:nvSpPr>
          <p:cNvPr id="4" name="Footer Placeholder 3">
            <a:extLst>
              <a:ext uri="{FF2B5EF4-FFF2-40B4-BE49-F238E27FC236}">
                <a16:creationId xmlns:a16="http://schemas.microsoft.com/office/drawing/2014/main" id="{972D9B49-5A70-E7DE-B887-515A1B36A1D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AB17503-B301-6AAB-C290-E74F44D966E7}"/>
              </a:ext>
            </a:extLst>
          </p:cNvPr>
          <p:cNvSpPr>
            <a:spLocks noGrp="1"/>
          </p:cNvSpPr>
          <p:nvPr>
            <p:ph type="sldNum" sz="quarter" idx="12"/>
          </p:nvPr>
        </p:nvSpPr>
        <p:spPr/>
        <p:txBody>
          <a:bodyPr/>
          <a:lstStyle/>
          <a:p>
            <a:fld id="{B077958D-B975-4B3C-AF0C-9FBA14902E53}" type="slidenum">
              <a:rPr lang="en-IN" smtClean="0"/>
              <a:t>‹#›</a:t>
            </a:fld>
            <a:endParaRPr lang="en-IN"/>
          </a:p>
        </p:txBody>
      </p:sp>
    </p:spTree>
    <p:extLst>
      <p:ext uri="{BB962C8B-B14F-4D97-AF65-F5344CB8AC3E}">
        <p14:creationId xmlns:p14="http://schemas.microsoft.com/office/powerpoint/2010/main" val="979645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52C4AD0-912C-3555-312F-BF047F35FDDA}"/>
              </a:ext>
            </a:extLst>
          </p:cNvPr>
          <p:cNvSpPr>
            <a:spLocks noGrp="1"/>
          </p:cNvSpPr>
          <p:nvPr>
            <p:ph type="dt" sz="half" idx="10"/>
          </p:nvPr>
        </p:nvSpPr>
        <p:spPr/>
        <p:txBody>
          <a:bodyPr/>
          <a:lstStyle/>
          <a:p>
            <a:fld id="{9FB6C403-306D-41F0-945E-C043917BD006}" type="datetimeFigureOut">
              <a:rPr lang="en-IN" smtClean="0"/>
              <a:t>21-04-2023</a:t>
            </a:fld>
            <a:endParaRPr lang="en-IN"/>
          </a:p>
        </p:txBody>
      </p:sp>
      <p:sp>
        <p:nvSpPr>
          <p:cNvPr id="3" name="Footer Placeholder 2">
            <a:extLst>
              <a:ext uri="{FF2B5EF4-FFF2-40B4-BE49-F238E27FC236}">
                <a16:creationId xmlns:a16="http://schemas.microsoft.com/office/drawing/2014/main" id="{8243EEC1-99EA-6CB4-23BC-5B67B0A4516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02F5934-941B-65A2-B965-D0EAB8AD5DCA}"/>
              </a:ext>
            </a:extLst>
          </p:cNvPr>
          <p:cNvSpPr>
            <a:spLocks noGrp="1"/>
          </p:cNvSpPr>
          <p:nvPr>
            <p:ph type="sldNum" sz="quarter" idx="12"/>
          </p:nvPr>
        </p:nvSpPr>
        <p:spPr/>
        <p:txBody>
          <a:bodyPr/>
          <a:lstStyle/>
          <a:p>
            <a:fld id="{B077958D-B975-4B3C-AF0C-9FBA14902E53}" type="slidenum">
              <a:rPr lang="en-IN" smtClean="0"/>
              <a:t>‹#›</a:t>
            </a:fld>
            <a:endParaRPr lang="en-IN"/>
          </a:p>
        </p:txBody>
      </p:sp>
    </p:spTree>
    <p:extLst>
      <p:ext uri="{BB962C8B-B14F-4D97-AF65-F5344CB8AC3E}">
        <p14:creationId xmlns:p14="http://schemas.microsoft.com/office/powerpoint/2010/main" val="3459172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7A835-EBD0-F542-6C88-DF3F4D48DDD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633B6D7-4942-59B4-E2F6-2BE63A1DF11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246EDCA-7E51-6D3D-436A-9F8B28A45D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BAE8AA-0B32-170D-981B-0AE935682E57}"/>
              </a:ext>
            </a:extLst>
          </p:cNvPr>
          <p:cNvSpPr>
            <a:spLocks noGrp="1"/>
          </p:cNvSpPr>
          <p:nvPr>
            <p:ph type="dt" sz="half" idx="10"/>
          </p:nvPr>
        </p:nvSpPr>
        <p:spPr/>
        <p:txBody>
          <a:bodyPr/>
          <a:lstStyle/>
          <a:p>
            <a:fld id="{9FB6C403-306D-41F0-945E-C043917BD006}" type="datetimeFigureOut">
              <a:rPr lang="en-IN" smtClean="0"/>
              <a:t>21-04-2023</a:t>
            </a:fld>
            <a:endParaRPr lang="en-IN"/>
          </a:p>
        </p:txBody>
      </p:sp>
      <p:sp>
        <p:nvSpPr>
          <p:cNvPr id="6" name="Footer Placeholder 5">
            <a:extLst>
              <a:ext uri="{FF2B5EF4-FFF2-40B4-BE49-F238E27FC236}">
                <a16:creationId xmlns:a16="http://schemas.microsoft.com/office/drawing/2014/main" id="{1329DDE5-C74D-9691-2D8C-0B7491529DF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333974D-AE31-7361-B077-061B143B3852}"/>
              </a:ext>
            </a:extLst>
          </p:cNvPr>
          <p:cNvSpPr>
            <a:spLocks noGrp="1"/>
          </p:cNvSpPr>
          <p:nvPr>
            <p:ph type="sldNum" sz="quarter" idx="12"/>
          </p:nvPr>
        </p:nvSpPr>
        <p:spPr/>
        <p:txBody>
          <a:bodyPr/>
          <a:lstStyle/>
          <a:p>
            <a:fld id="{B077958D-B975-4B3C-AF0C-9FBA14902E53}" type="slidenum">
              <a:rPr lang="en-IN" smtClean="0"/>
              <a:t>‹#›</a:t>
            </a:fld>
            <a:endParaRPr lang="en-IN"/>
          </a:p>
        </p:txBody>
      </p:sp>
    </p:spTree>
    <p:extLst>
      <p:ext uri="{BB962C8B-B14F-4D97-AF65-F5344CB8AC3E}">
        <p14:creationId xmlns:p14="http://schemas.microsoft.com/office/powerpoint/2010/main" val="37313499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68451-B6D2-A3F5-971D-9DBD9A9471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41A9A80-F43E-DBB7-8648-9AEA272A82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7FD38BF-3DEC-EF71-3E3D-AA582E6902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7EB6CEB-692B-825A-B097-4AF0D0D24D47}"/>
              </a:ext>
            </a:extLst>
          </p:cNvPr>
          <p:cNvSpPr>
            <a:spLocks noGrp="1"/>
          </p:cNvSpPr>
          <p:nvPr>
            <p:ph type="dt" sz="half" idx="10"/>
          </p:nvPr>
        </p:nvSpPr>
        <p:spPr/>
        <p:txBody>
          <a:bodyPr/>
          <a:lstStyle/>
          <a:p>
            <a:fld id="{9FB6C403-306D-41F0-945E-C043917BD006}" type="datetimeFigureOut">
              <a:rPr lang="en-IN" smtClean="0"/>
              <a:t>21-04-2023</a:t>
            </a:fld>
            <a:endParaRPr lang="en-IN"/>
          </a:p>
        </p:txBody>
      </p:sp>
      <p:sp>
        <p:nvSpPr>
          <p:cNvPr id="6" name="Footer Placeholder 5">
            <a:extLst>
              <a:ext uri="{FF2B5EF4-FFF2-40B4-BE49-F238E27FC236}">
                <a16:creationId xmlns:a16="http://schemas.microsoft.com/office/drawing/2014/main" id="{EB2160F0-7CCF-9AA7-EDE6-7492DD76243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CC9A196-50BB-792B-D1D9-49F929C5FF0B}"/>
              </a:ext>
            </a:extLst>
          </p:cNvPr>
          <p:cNvSpPr>
            <a:spLocks noGrp="1"/>
          </p:cNvSpPr>
          <p:nvPr>
            <p:ph type="sldNum" sz="quarter" idx="12"/>
          </p:nvPr>
        </p:nvSpPr>
        <p:spPr/>
        <p:txBody>
          <a:bodyPr/>
          <a:lstStyle/>
          <a:p>
            <a:fld id="{B077958D-B975-4B3C-AF0C-9FBA14902E53}" type="slidenum">
              <a:rPr lang="en-IN" smtClean="0"/>
              <a:t>‹#›</a:t>
            </a:fld>
            <a:endParaRPr lang="en-IN"/>
          </a:p>
        </p:txBody>
      </p:sp>
    </p:spTree>
    <p:extLst>
      <p:ext uri="{BB962C8B-B14F-4D97-AF65-F5344CB8AC3E}">
        <p14:creationId xmlns:p14="http://schemas.microsoft.com/office/powerpoint/2010/main" val="4202051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1A5BBA8-5D04-02F9-DC35-DD61C1D5FAB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1BADF37-290F-74D1-4BA5-25A31DA0821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F716F68-97E9-4C53-73D3-2F0CC571406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FB6C403-306D-41F0-945E-C043917BD006}" type="datetimeFigureOut">
              <a:rPr lang="en-IN" smtClean="0"/>
              <a:t>21-04-2023</a:t>
            </a:fld>
            <a:endParaRPr lang="en-IN"/>
          </a:p>
        </p:txBody>
      </p:sp>
      <p:sp>
        <p:nvSpPr>
          <p:cNvPr id="5" name="Footer Placeholder 4">
            <a:extLst>
              <a:ext uri="{FF2B5EF4-FFF2-40B4-BE49-F238E27FC236}">
                <a16:creationId xmlns:a16="http://schemas.microsoft.com/office/drawing/2014/main" id="{1DB7147A-6B13-D57E-3F34-C078B340E1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2C66F08-932D-3A3E-32B8-6025FA42A6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077958D-B975-4B3C-AF0C-9FBA14902E53}" type="slidenum">
              <a:rPr lang="en-IN" smtClean="0"/>
              <a:t>‹#›</a:t>
            </a:fld>
            <a:endParaRPr lang="en-IN"/>
          </a:p>
        </p:txBody>
      </p:sp>
    </p:spTree>
    <p:extLst>
      <p:ext uri="{BB962C8B-B14F-4D97-AF65-F5344CB8AC3E}">
        <p14:creationId xmlns:p14="http://schemas.microsoft.com/office/powerpoint/2010/main" val="15083105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hyperlink" Target="https://towardsdatascience.com/implementing-real-time-object-detection-system-using-pytorch-and-opencv-70bac41148f7" TargetMode="External"/><Relationship Id="rId3" Type="http://schemas.openxmlformats.org/officeDocument/2006/relationships/hyperlink" Target="https://www.researchgate.net/figure/ResNet-9-architecture-A-convolutional-neural-net-with-9-layers-and-skip-" TargetMode="External"/><Relationship Id="rId7" Type="http://schemas.openxmlformats.org/officeDocument/2006/relationships/hyperlink" Target="https://stackoverflow.com/" TargetMode="External"/><Relationship Id="rId2" Type="http://schemas.openxmlformats.org/officeDocument/2006/relationships/hyperlink" Target="https://scikit-learn.org/stable/modules/ensemble" TargetMode="External"/><Relationship Id="rId1" Type="http://schemas.openxmlformats.org/officeDocument/2006/relationships/slideLayout" Target="../slideLayouts/slideLayout2.xml"/><Relationship Id="rId6" Type="http://schemas.openxmlformats.org/officeDocument/2006/relationships/hyperlink" Target="https://www.jetir.org/papers/JETIRAU06049" TargetMode="External"/><Relationship Id="rId11" Type="http://schemas.openxmlformats.org/officeDocument/2006/relationships/hyperlink" Target="https://www.tensorflow.org/api_docs/python/tf/keras/layers/GlobalAveragePooling2D" TargetMode="External"/><Relationship Id="rId5" Type="http://schemas.openxmlformats.org/officeDocument/2006/relationships/hyperlink" Target="https://www.geeksforgeeks.org/deploy-python-flask-app-on-heroku/" TargetMode="External"/><Relationship Id="rId10" Type="http://schemas.openxmlformats.org/officeDocument/2006/relationships/hyperlink" Target="https://docs.opencv.org/4.x/" TargetMode="External"/><Relationship Id="rId4" Type="http://schemas.openxmlformats.org/officeDocument/2006/relationships/hyperlink" Target="https://towardsdatascience.com/recommendation-systems-a-review-d4592b6caf4b" TargetMode="External"/><Relationship Id="rId9" Type="http://schemas.openxmlformats.org/officeDocument/2006/relationships/hyperlink" Target="https://paperswithcode.com/task/real-time-object-detectio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32">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030F2ED0-67C1-1EB5-2436-2E140529F2AD}"/>
              </a:ext>
            </a:extLst>
          </p:cNvPr>
          <p:cNvSpPr>
            <a:spLocks noGrp="1"/>
          </p:cNvSpPr>
          <p:nvPr>
            <p:ph type="title"/>
          </p:nvPr>
        </p:nvSpPr>
        <p:spPr>
          <a:xfrm>
            <a:off x="1314824" y="735106"/>
            <a:ext cx="10053763" cy="2693894"/>
          </a:xfrm>
        </p:spPr>
        <p:txBody>
          <a:bodyPr vert="horz" lIns="91440" tIns="45720" rIns="91440" bIns="45720" rtlCol="0" anchor="b">
            <a:normAutofit/>
          </a:bodyPr>
          <a:lstStyle/>
          <a:p>
            <a:r>
              <a:rPr lang="en-US" sz="4800" kern="1200" dirty="0">
                <a:solidFill>
                  <a:srgbClr val="FFFFFF"/>
                </a:solidFill>
                <a:latin typeface="+mj-lt"/>
                <a:ea typeface="+mj-ea"/>
                <a:cs typeface="+mj-cs"/>
              </a:rPr>
              <a:t>Minor Project Presentation</a:t>
            </a:r>
            <a:br>
              <a:rPr lang="en-US" sz="4800" kern="1200" dirty="0">
                <a:solidFill>
                  <a:srgbClr val="FFFFFF"/>
                </a:solidFill>
                <a:latin typeface="+mj-lt"/>
                <a:ea typeface="+mj-ea"/>
                <a:cs typeface="+mj-cs"/>
              </a:rPr>
            </a:br>
            <a:r>
              <a:rPr lang="en-US" sz="4800" b="1" kern="1200" dirty="0">
                <a:solidFill>
                  <a:srgbClr val="FFFFFF"/>
                </a:solidFill>
                <a:latin typeface="+mj-lt"/>
                <a:ea typeface="+mj-ea"/>
                <a:cs typeface="+mj-cs"/>
              </a:rPr>
              <a:t>“GO AGRO”</a:t>
            </a:r>
          </a:p>
        </p:txBody>
      </p:sp>
      <p:sp>
        <p:nvSpPr>
          <p:cNvPr id="3" name="Subtitle 2">
            <a:extLst>
              <a:ext uri="{FF2B5EF4-FFF2-40B4-BE49-F238E27FC236}">
                <a16:creationId xmlns:a16="http://schemas.microsoft.com/office/drawing/2014/main" id="{9CB740BA-C798-AA3D-5301-90314B4DE504}"/>
              </a:ext>
            </a:extLst>
          </p:cNvPr>
          <p:cNvSpPr>
            <a:spLocks noGrp="1"/>
          </p:cNvSpPr>
          <p:nvPr>
            <p:ph type="body" idx="1"/>
          </p:nvPr>
        </p:nvSpPr>
        <p:spPr>
          <a:xfrm>
            <a:off x="1350682" y="4870824"/>
            <a:ext cx="10005951" cy="1458258"/>
          </a:xfrm>
        </p:spPr>
        <p:txBody>
          <a:bodyPr vert="horz" lIns="91440" tIns="45720" rIns="91440" bIns="45720" rtlCol="0" anchor="ctr">
            <a:normAutofit/>
          </a:bodyPr>
          <a:lstStyle/>
          <a:p>
            <a:r>
              <a:rPr lang="en-US" sz="1100" kern="1200" dirty="0">
                <a:solidFill>
                  <a:schemeClr val="tx1"/>
                </a:solidFill>
                <a:latin typeface="+mn-lt"/>
                <a:ea typeface="+mn-ea"/>
                <a:cs typeface="+mn-cs"/>
              </a:rPr>
              <a:t>Under the guidance of </a:t>
            </a:r>
            <a:r>
              <a:rPr lang="en-US" sz="1100" b="1" dirty="0">
                <a:solidFill>
                  <a:schemeClr val="tx1"/>
                </a:solidFill>
              </a:rPr>
              <a:t>Dr</a:t>
            </a:r>
            <a:r>
              <a:rPr lang="en-US" sz="1100" b="1" kern="1200" dirty="0">
                <a:solidFill>
                  <a:schemeClr val="tx1"/>
                </a:solidFill>
                <a:latin typeface="+mn-lt"/>
                <a:ea typeface="+mn-ea"/>
                <a:cs typeface="+mn-cs"/>
              </a:rPr>
              <a:t>. Avani Sharma</a:t>
            </a:r>
          </a:p>
          <a:p>
            <a:r>
              <a:rPr lang="en-US" sz="1100" kern="1200" dirty="0">
                <a:solidFill>
                  <a:schemeClr val="tx1"/>
                </a:solidFill>
                <a:latin typeface="+mn-lt"/>
                <a:ea typeface="+mn-ea"/>
                <a:cs typeface="+mn-cs"/>
              </a:rPr>
              <a:t>Department of Information Technology</a:t>
            </a:r>
          </a:p>
          <a:p>
            <a:r>
              <a:rPr lang="en-US" sz="1100" kern="1200" dirty="0">
                <a:solidFill>
                  <a:schemeClr val="tx1"/>
                </a:solidFill>
                <a:effectLst/>
                <a:latin typeface="+mn-lt"/>
                <a:ea typeface="+mn-ea"/>
                <a:cs typeface="+mn-cs"/>
              </a:rPr>
              <a:t>School of Computing and Information Technology</a:t>
            </a:r>
          </a:p>
          <a:p>
            <a:r>
              <a:rPr lang="en-US" sz="1100" kern="1200" dirty="0">
                <a:solidFill>
                  <a:schemeClr val="tx1"/>
                </a:solidFill>
                <a:latin typeface="+mn-lt"/>
                <a:ea typeface="+mn-ea"/>
                <a:cs typeface="+mn-cs"/>
              </a:rPr>
              <a:t>Manipal University Jaipur</a:t>
            </a:r>
          </a:p>
          <a:p>
            <a:r>
              <a:rPr lang="en-US" sz="1100" kern="1200" dirty="0">
                <a:solidFill>
                  <a:schemeClr val="tx1"/>
                </a:solidFill>
                <a:latin typeface="+mn-lt"/>
                <a:ea typeface="+mn-ea"/>
                <a:cs typeface="+mn-cs"/>
              </a:rPr>
              <a:t>Jaipur, Rajasthan</a:t>
            </a:r>
          </a:p>
        </p:txBody>
      </p:sp>
      <p:pic>
        <p:nvPicPr>
          <p:cNvPr id="4" name="Picture 3" descr="Text&#10;&#10;Description automatically generated">
            <a:extLst>
              <a:ext uri="{FF2B5EF4-FFF2-40B4-BE49-F238E27FC236}">
                <a16:creationId xmlns:a16="http://schemas.microsoft.com/office/drawing/2014/main" id="{B4ADAFA1-E5B4-36AD-8D79-091D967606F5}"/>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978734" y="5140491"/>
            <a:ext cx="4102100" cy="864235"/>
          </a:xfrm>
          <a:prstGeom prst="rect">
            <a:avLst/>
          </a:prstGeom>
          <a:noFill/>
          <a:ln>
            <a:noFill/>
          </a:ln>
        </p:spPr>
      </p:pic>
    </p:spTree>
    <p:extLst>
      <p:ext uri="{BB962C8B-B14F-4D97-AF65-F5344CB8AC3E}">
        <p14:creationId xmlns:p14="http://schemas.microsoft.com/office/powerpoint/2010/main" val="37312452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F3F85-4B19-BDCF-1868-375143D73E8E}"/>
              </a:ext>
            </a:extLst>
          </p:cNvPr>
          <p:cNvSpPr>
            <a:spLocks noGrp="1"/>
          </p:cNvSpPr>
          <p:nvPr>
            <p:ph type="title"/>
          </p:nvPr>
        </p:nvSpPr>
        <p:spPr>
          <a:xfrm>
            <a:off x="838200" y="190500"/>
            <a:ext cx="10515600" cy="1066800"/>
          </a:xfrm>
        </p:spPr>
        <p:txBody>
          <a:bodyPr/>
          <a:lstStyle/>
          <a:p>
            <a:pPr algn="ctr"/>
            <a:r>
              <a:rPr lang="en-US" b="1" u="sng" dirty="0"/>
              <a:t>Implementation and Results</a:t>
            </a:r>
            <a:endParaRPr lang="en-IN" b="1" u="sng" dirty="0"/>
          </a:p>
        </p:txBody>
      </p:sp>
      <p:sp>
        <p:nvSpPr>
          <p:cNvPr id="3" name="Content Placeholder 2">
            <a:extLst>
              <a:ext uri="{FF2B5EF4-FFF2-40B4-BE49-F238E27FC236}">
                <a16:creationId xmlns:a16="http://schemas.microsoft.com/office/drawing/2014/main" id="{8E00BE8C-52FC-3B53-1645-CF5CD687EB45}"/>
              </a:ext>
            </a:extLst>
          </p:cNvPr>
          <p:cNvSpPr>
            <a:spLocks noGrp="1"/>
          </p:cNvSpPr>
          <p:nvPr>
            <p:ph idx="1"/>
          </p:nvPr>
        </p:nvSpPr>
        <p:spPr>
          <a:xfrm>
            <a:off x="444500" y="1358900"/>
            <a:ext cx="11531600" cy="5308600"/>
          </a:xfrm>
        </p:spPr>
        <p:txBody>
          <a:bodyPr/>
          <a:lstStyle/>
          <a:p>
            <a:r>
              <a:rPr lang="en-US" b="1" u="sng" dirty="0"/>
              <a:t>Crop Recommendation System</a:t>
            </a:r>
          </a:p>
          <a:p>
            <a:pPr marL="0" indent="0">
              <a:buNone/>
            </a:pPr>
            <a:r>
              <a:rPr lang="en-IN" sz="1400" b="1" dirty="0"/>
              <a:t>     Dataset</a:t>
            </a:r>
          </a:p>
          <a:p>
            <a:pPr marL="0" indent="0">
              <a:buNone/>
            </a:pPr>
            <a:endParaRPr lang="en-IN" sz="1400" b="1" dirty="0"/>
          </a:p>
          <a:p>
            <a:pPr marL="0" indent="0">
              <a:buNone/>
            </a:pPr>
            <a:endParaRPr lang="en-IN" sz="1400" b="1" dirty="0"/>
          </a:p>
          <a:p>
            <a:pPr marL="0" indent="0">
              <a:buNone/>
            </a:pPr>
            <a:endParaRPr lang="en-IN" sz="1400" b="1" dirty="0"/>
          </a:p>
          <a:p>
            <a:pPr marL="0" indent="0">
              <a:buNone/>
            </a:pPr>
            <a:endParaRPr lang="en-IN" sz="1400" b="1" dirty="0"/>
          </a:p>
          <a:p>
            <a:pPr marL="0" indent="0">
              <a:buNone/>
            </a:pPr>
            <a:endParaRPr lang="en-IN" sz="1400" b="1" dirty="0"/>
          </a:p>
          <a:p>
            <a:pPr marL="0" indent="0">
              <a:buNone/>
            </a:pPr>
            <a:endParaRPr lang="en-IN" sz="1400" b="1" dirty="0"/>
          </a:p>
          <a:p>
            <a:pPr marL="0" indent="0">
              <a:buNone/>
            </a:pPr>
            <a:r>
              <a:rPr lang="en-IN" sz="1400" b="1" dirty="0"/>
              <a:t>     Data Exploration</a:t>
            </a:r>
          </a:p>
        </p:txBody>
      </p:sp>
      <p:pic>
        <p:nvPicPr>
          <p:cNvPr id="8" name="Picture 7" descr="Text&#10;&#10;Description automatically generated">
            <a:extLst>
              <a:ext uri="{FF2B5EF4-FFF2-40B4-BE49-F238E27FC236}">
                <a16:creationId xmlns:a16="http://schemas.microsoft.com/office/drawing/2014/main" id="{BB7BAC9C-FAF5-C17F-E3E6-20208A7E26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5062" y="2122567"/>
            <a:ext cx="4569718" cy="1802142"/>
          </a:xfrm>
          <a:prstGeom prst="rect">
            <a:avLst/>
          </a:prstGeom>
        </p:spPr>
      </p:pic>
      <p:pic>
        <p:nvPicPr>
          <p:cNvPr id="10" name="Picture 9" descr="Chart, treemap chart&#10;&#10;Description automatically generated">
            <a:extLst>
              <a:ext uri="{FF2B5EF4-FFF2-40B4-BE49-F238E27FC236}">
                <a16:creationId xmlns:a16="http://schemas.microsoft.com/office/drawing/2014/main" id="{D5ACE89F-5AE2-4A7A-D429-1B2D8FEDC5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708" y="4421515"/>
            <a:ext cx="2742596" cy="2347585"/>
          </a:xfrm>
          <a:prstGeom prst="rect">
            <a:avLst/>
          </a:prstGeom>
        </p:spPr>
      </p:pic>
      <p:pic>
        <p:nvPicPr>
          <p:cNvPr id="12" name="Picture 11">
            <a:extLst>
              <a:ext uri="{FF2B5EF4-FFF2-40B4-BE49-F238E27FC236}">
                <a16:creationId xmlns:a16="http://schemas.microsoft.com/office/drawing/2014/main" id="{051BFCFC-8F28-E15D-85B6-D7E3913FE1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87489" y="4521115"/>
            <a:ext cx="2522811" cy="2197185"/>
          </a:xfrm>
          <a:prstGeom prst="rect">
            <a:avLst/>
          </a:prstGeom>
        </p:spPr>
      </p:pic>
      <p:pic>
        <p:nvPicPr>
          <p:cNvPr id="20" name="Picture 19">
            <a:extLst>
              <a:ext uri="{FF2B5EF4-FFF2-40B4-BE49-F238E27FC236}">
                <a16:creationId xmlns:a16="http://schemas.microsoft.com/office/drawing/2014/main" id="{4995A825-C75D-C372-B310-2389C5D0441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15342" y="2122567"/>
            <a:ext cx="5321266" cy="1887934"/>
          </a:xfrm>
          <a:prstGeom prst="rect">
            <a:avLst/>
          </a:prstGeom>
        </p:spPr>
      </p:pic>
      <p:pic>
        <p:nvPicPr>
          <p:cNvPr id="22" name="Picture 21">
            <a:extLst>
              <a:ext uri="{FF2B5EF4-FFF2-40B4-BE49-F238E27FC236}">
                <a16:creationId xmlns:a16="http://schemas.microsoft.com/office/drawing/2014/main" id="{053D9E16-6D96-006B-0D65-21E1B5A6B7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30518" y="4496714"/>
            <a:ext cx="2578844" cy="2245985"/>
          </a:xfrm>
          <a:prstGeom prst="rect">
            <a:avLst/>
          </a:prstGeom>
        </p:spPr>
      </p:pic>
      <p:pic>
        <p:nvPicPr>
          <p:cNvPr id="24" name="Picture 23">
            <a:extLst>
              <a:ext uri="{FF2B5EF4-FFF2-40B4-BE49-F238E27FC236}">
                <a16:creationId xmlns:a16="http://schemas.microsoft.com/office/drawing/2014/main" id="{BD5143AD-33BD-0B33-CDC6-952D4DC3556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629580" y="4698710"/>
            <a:ext cx="2329405" cy="1841994"/>
          </a:xfrm>
          <a:prstGeom prst="rect">
            <a:avLst/>
          </a:prstGeom>
        </p:spPr>
      </p:pic>
    </p:spTree>
    <p:extLst>
      <p:ext uri="{BB962C8B-B14F-4D97-AF65-F5344CB8AC3E}">
        <p14:creationId xmlns:p14="http://schemas.microsoft.com/office/powerpoint/2010/main" val="25467024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7831794C-2889-1038-2EC2-57F163775E3D}"/>
              </a:ext>
            </a:extLst>
          </p:cNvPr>
          <p:cNvSpPr>
            <a:spLocks noGrp="1"/>
          </p:cNvSpPr>
          <p:nvPr>
            <p:ph idx="1"/>
          </p:nvPr>
        </p:nvSpPr>
        <p:spPr>
          <a:xfrm>
            <a:off x="838200" y="501444"/>
            <a:ext cx="10515600" cy="6356555"/>
          </a:xfrm>
        </p:spPr>
        <p:txBody>
          <a:bodyPr>
            <a:normAutofit/>
          </a:bodyPr>
          <a:lstStyle/>
          <a:p>
            <a:r>
              <a:rPr lang="en-US" sz="2400" dirty="0"/>
              <a:t>Output</a:t>
            </a:r>
          </a:p>
          <a:p>
            <a:r>
              <a:rPr lang="en-US" sz="1600" dirty="0"/>
              <a:t>Confusion Matrix                                                                                                    Classification Report</a:t>
            </a:r>
          </a:p>
          <a:p>
            <a:endParaRPr lang="en-IN" sz="1600" dirty="0"/>
          </a:p>
          <a:p>
            <a:endParaRPr lang="en-IN" sz="1600" dirty="0"/>
          </a:p>
          <a:p>
            <a:endParaRPr lang="en-IN" sz="1600" dirty="0"/>
          </a:p>
          <a:p>
            <a:endParaRPr lang="en-IN" sz="1600" dirty="0"/>
          </a:p>
          <a:p>
            <a:endParaRPr lang="en-IN" sz="1600" dirty="0"/>
          </a:p>
          <a:p>
            <a:endParaRPr lang="en-IN" sz="1600" dirty="0"/>
          </a:p>
          <a:p>
            <a:endParaRPr lang="en-IN" sz="1600" dirty="0"/>
          </a:p>
          <a:p>
            <a:r>
              <a:rPr lang="en-IN" sz="1600" dirty="0"/>
              <a:t>Model Comparison</a:t>
            </a:r>
          </a:p>
        </p:txBody>
      </p:sp>
      <p:pic>
        <p:nvPicPr>
          <p:cNvPr id="7" name="Picture 6" descr="A picture containing text&#10;&#10;Description automatically generated">
            <a:extLst>
              <a:ext uri="{FF2B5EF4-FFF2-40B4-BE49-F238E27FC236}">
                <a16:creationId xmlns:a16="http://schemas.microsoft.com/office/drawing/2014/main" id="{6B9E97EF-54FA-3375-384A-5596F55F10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08139" y="1285829"/>
            <a:ext cx="2575499" cy="2305250"/>
          </a:xfrm>
          <a:prstGeom prst="rect">
            <a:avLst/>
          </a:prstGeom>
        </p:spPr>
      </p:pic>
      <p:pic>
        <p:nvPicPr>
          <p:cNvPr id="8" name="Picture 7">
            <a:extLst>
              <a:ext uri="{FF2B5EF4-FFF2-40B4-BE49-F238E27FC236}">
                <a16:creationId xmlns:a16="http://schemas.microsoft.com/office/drawing/2014/main" id="{A54181FA-9876-220E-9FFA-D53695D925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199" y="1278337"/>
            <a:ext cx="3263995" cy="2418591"/>
          </a:xfrm>
          <a:prstGeom prst="rect">
            <a:avLst/>
          </a:prstGeom>
        </p:spPr>
      </p:pic>
      <p:pic>
        <p:nvPicPr>
          <p:cNvPr id="9" name="Picture 8" descr="Chart, bar chart&#10;&#10;Description automatically generated">
            <a:extLst>
              <a:ext uri="{FF2B5EF4-FFF2-40B4-BE49-F238E27FC236}">
                <a16:creationId xmlns:a16="http://schemas.microsoft.com/office/drawing/2014/main" id="{7E2E4604-4B1E-3745-8181-5BE106D0100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3432" y="4168877"/>
            <a:ext cx="7816645" cy="2585884"/>
          </a:xfrm>
          <a:prstGeom prst="rect">
            <a:avLst/>
          </a:prstGeom>
        </p:spPr>
      </p:pic>
    </p:spTree>
    <p:extLst>
      <p:ext uri="{BB962C8B-B14F-4D97-AF65-F5344CB8AC3E}">
        <p14:creationId xmlns:p14="http://schemas.microsoft.com/office/powerpoint/2010/main" val="42514513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447C807-91F3-CC70-EDF2-102D36DAF45C}"/>
              </a:ext>
            </a:extLst>
          </p:cNvPr>
          <p:cNvSpPr>
            <a:spLocks noGrp="1"/>
          </p:cNvSpPr>
          <p:nvPr>
            <p:ph idx="1"/>
          </p:nvPr>
        </p:nvSpPr>
        <p:spPr>
          <a:xfrm>
            <a:off x="838200" y="472440"/>
            <a:ext cx="10515600" cy="6311818"/>
          </a:xfrm>
        </p:spPr>
        <p:txBody>
          <a:bodyPr/>
          <a:lstStyle/>
          <a:p>
            <a:pPr marL="0" indent="0">
              <a:buNone/>
            </a:pPr>
            <a:r>
              <a:rPr lang="en-US" b="1" u="sng" dirty="0"/>
              <a:t>Fertilizer Recommendation System</a:t>
            </a:r>
          </a:p>
          <a:p>
            <a:pPr marL="0" indent="0">
              <a:buNone/>
            </a:pPr>
            <a:r>
              <a:rPr lang="en-US" sz="1800" dirty="0"/>
              <a:t>    </a:t>
            </a:r>
            <a:r>
              <a:rPr lang="en-US" sz="1800" b="1" dirty="0"/>
              <a:t>Dataset</a:t>
            </a:r>
          </a:p>
          <a:p>
            <a:pPr marL="0" indent="0">
              <a:buNone/>
            </a:pPr>
            <a:endParaRPr lang="en-IN" sz="1800" b="1" dirty="0"/>
          </a:p>
          <a:p>
            <a:pPr marL="0" indent="0">
              <a:buNone/>
            </a:pPr>
            <a:endParaRPr lang="en-IN" sz="1800" b="1" dirty="0"/>
          </a:p>
          <a:p>
            <a:pPr marL="0" indent="0">
              <a:buNone/>
            </a:pPr>
            <a:endParaRPr lang="en-IN" sz="1800" b="1" dirty="0"/>
          </a:p>
          <a:p>
            <a:pPr marL="0" indent="0">
              <a:buNone/>
            </a:pPr>
            <a:endParaRPr lang="en-IN" sz="1800" b="1" dirty="0"/>
          </a:p>
          <a:p>
            <a:pPr marL="0" indent="0">
              <a:buNone/>
            </a:pPr>
            <a:endParaRPr lang="en-IN" sz="1800" b="1" dirty="0"/>
          </a:p>
          <a:p>
            <a:pPr marL="0" indent="0">
              <a:buNone/>
            </a:pPr>
            <a:r>
              <a:rPr lang="en-IN" sz="1800" b="1" dirty="0"/>
              <a:t>   Data Exploration</a:t>
            </a:r>
          </a:p>
          <a:p>
            <a:pPr marL="0" indent="0">
              <a:buNone/>
            </a:pPr>
            <a:endParaRPr lang="en-IN" sz="1800" b="1" dirty="0"/>
          </a:p>
        </p:txBody>
      </p:sp>
      <p:pic>
        <p:nvPicPr>
          <p:cNvPr id="6" name="Picture 5" descr="A screenshot of a computer&#10;&#10;Description automatically generated with medium confidence">
            <a:extLst>
              <a:ext uri="{FF2B5EF4-FFF2-40B4-BE49-F238E27FC236}">
                <a16:creationId xmlns:a16="http://schemas.microsoft.com/office/drawing/2014/main" id="{8D9341E6-7AEC-65D6-1F5E-32FEE17590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6183" y="1294398"/>
            <a:ext cx="7338066" cy="1743769"/>
          </a:xfrm>
          <a:prstGeom prst="rect">
            <a:avLst/>
          </a:prstGeom>
        </p:spPr>
      </p:pic>
      <p:pic>
        <p:nvPicPr>
          <p:cNvPr id="10" name="Picture 9" descr="Diagram&#10;&#10;Description automatically generated with medium confidence">
            <a:extLst>
              <a:ext uri="{FF2B5EF4-FFF2-40B4-BE49-F238E27FC236}">
                <a16:creationId xmlns:a16="http://schemas.microsoft.com/office/drawing/2014/main" id="{034C80C0-8AE0-84F6-1046-4C75959205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7925" y="3692239"/>
            <a:ext cx="3476150" cy="2661725"/>
          </a:xfrm>
          <a:prstGeom prst="rect">
            <a:avLst/>
          </a:prstGeom>
        </p:spPr>
      </p:pic>
      <p:pic>
        <p:nvPicPr>
          <p:cNvPr id="12" name="Picture 11" descr="Chart, treemap chart&#10;&#10;Description automatically generated">
            <a:extLst>
              <a:ext uri="{FF2B5EF4-FFF2-40B4-BE49-F238E27FC236}">
                <a16:creationId xmlns:a16="http://schemas.microsoft.com/office/drawing/2014/main" id="{82326F0B-CE5F-4181-B569-90B5DB8CA0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9928" y="3628349"/>
            <a:ext cx="3021729" cy="2757211"/>
          </a:xfrm>
          <a:prstGeom prst="rect">
            <a:avLst/>
          </a:prstGeom>
        </p:spPr>
      </p:pic>
      <p:pic>
        <p:nvPicPr>
          <p:cNvPr id="14" name="Picture 13">
            <a:extLst>
              <a:ext uri="{FF2B5EF4-FFF2-40B4-BE49-F238E27FC236}">
                <a16:creationId xmlns:a16="http://schemas.microsoft.com/office/drawing/2014/main" id="{20FADDE2-302D-DDAC-CD68-1A96F93C2E9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80343" y="3723835"/>
            <a:ext cx="3757327" cy="2630129"/>
          </a:xfrm>
          <a:prstGeom prst="rect">
            <a:avLst/>
          </a:prstGeom>
        </p:spPr>
      </p:pic>
    </p:spTree>
    <p:extLst>
      <p:ext uri="{BB962C8B-B14F-4D97-AF65-F5344CB8AC3E}">
        <p14:creationId xmlns:p14="http://schemas.microsoft.com/office/powerpoint/2010/main" val="8302189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C8091D-97E7-9887-E60A-DF61286D6457}"/>
              </a:ext>
            </a:extLst>
          </p:cNvPr>
          <p:cNvSpPr>
            <a:spLocks noGrp="1"/>
          </p:cNvSpPr>
          <p:nvPr>
            <p:ph idx="1"/>
          </p:nvPr>
        </p:nvSpPr>
        <p:spPr>
          <a:xfrm>
            <a:off x="838200" y="206476"/>
            <a:ext cx="10515600" cy="6651523"/>
          </a:xfrm>
        </p:spPr>
        <p:txBody>
          <a:bodyPr/>
          <a:lstStyle/>
          <a:p>
            <a:r>
              <a:rPr lang="en-US"/>
              <a:t>Results</a:t>
            </a:r>
          </a:p>
          <a:p>
            <a:r>
              <a:rPr lang="en-IN" sz="1400" b="1"/>
              <a:t>KNN Error Rate</a:t>
            </a:r>
          </a:p>
          <a:p>
            <a:endParaRPr lang="en-IN" sz="1400"/>
          </a:p>
          <a:p>
            <a:endParaRPr lang="en-IN" sz="1400"/>
          </a:p>
          <a:p>
            <a:endParaRPr lang="en-IN" sz="1400"/>
          </a:p>
          <a:p>
            <a:endParaRPr lang="en-IN" sz="1400"/>
          </a:p>
          <a:p>
            <a:endParaRPr lang="en-IN" sz="1400"/>
          </a:p>
          <a:p>
            <a:endParaRPr lang="en-IN" sz="1400"/>
          </a:p>
          <a:p>
            <a:endParaRPr lang="en-IN" sz="1400"/>
          </a:p>
          <a:p>
            <a:endParaRPr lang="en-IN" sz="1400"/>
          </a:p>
          <a:p>
            <a:endParaRPr lang="en-IN" sz="1400"/>
          </a:p>
          <a:p>
            <a:r>
              <a:rPr lang="en-IN" sz="1400" b="1"/>
              <a:t>Model Comparison</a:t>
            </a:r>
            <a:endParaRPr lang="en-IN" sz="1400" b="1" dirty="0"/>
          </a:p>
        </p:txBody>
      </p:sp>
      <p:pic>
        <p:nvPicPr>
          <p:cNvPr id="6" name="Picture 5">
            <a:extLst>
              <a:ext uri="{FF2B5EF4-FFF2-40B4-BE49-F238E27FC236}">
                <a16:creationId xmlns:a16="http://schemas.microsoft.com/office/drawing/2014/main" id="{2DB7135D-DBA9-40FC-2744-61CB829512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0243" y="1044830"/>
            <a:ext cx="4239868" cy="2705705"/>
          </a:xfrm>
          <a:prstGeom prst="rect">
            <a:avLst/>
          </a:prstGeom>
        </p:spPr>
      </p:pic>
      <p:pic>
        <p:nvPicPr>
          <p:cNvPr id="5" name="Picture 4" descr="Chart, bar chart&#10;&#10;Description automatically generated">
            <a:extLst>
              <a:ext uri="{FF2B5EF4-FFF2-40B4-BE49-F238E27FC236}">
                <a16:creationId xmlns:a16="http://schemas.microsoft.com/office/drawing/2014/main" id="{D30BF604-11C4-EEA7-B110-74DB187ABB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0243" y="4211557"/>
            <a:ext cx="8161576" cy="2185420"/>
          </a:xfrm>
          <a:prstGeom prst="rect">
            <a:avLst/>
          </a:prstGeom>
        </p:spPr>
      </p:pic>
    </p:spTree>
    <p:extLst>
      <p:ext uri="{BB962C8B-B14F-4D97-AF65-F5344CB8AC3E}">
        <p14:creationId xmlns:p14="http://schemas.microsoft.com/office/powerpoint/2010/main" val="30866495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EF6118E-44FB-4509-B4D9-129052E4C6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picture containing text, vending machine, several&#10;&#10;Description automatically generated">
            <a:extLst>
              <a:ext uri="{FF2B5EF4-FFF2-40B4-BE49-F238E27FC236}">
                <a16:creationId xmlns:a16="http://schemas.microsoft.com/office/drawing/2014/main" id="{6795CD4E-7011-637D-448B-DEB8780BA8EE}"/>
              </a:ext>
            </a:extLst>
          </p:cNvPr>
          <p:cNvPicPr>
            <a:picLocks noChangeAspect="1"/>
          </p:cNvPicPr>
          <p:nvPr/>
        </p:nvPicPr>
        <p:blipFill rotWithShape="1">
          <a:blip r:embed="rId2">
            <a:extLst>
              <a:ext uri="{28A0092B-C50C-407E-A947-70E740481C1C}">
                <a14:useLocalDpi xmlns:a14="http://schemas.microsoft.com/office/drawing/2010/main" val="0"/>
              </a:ext>
            </a:extLst>
          </a:blip>
          <a:srcRect t="5018" r="1" b="17522"/>
          <a:stretch/>
        </p:blipFill>
        <p:spPr>
          <a:xfrm>
            <a:off x="5186554" y="207296"/>
            <a:ext cx="6806703" cy="3014408"/>
          </a:xfrm>
          <a:prstGeom prst="rect">
            <a:avLst/>
          </a:prstGeom>
        </p:spPr>
      </p:pic>
      <p:sp>
        <p:nvSpPr>
          <p:cNvPr id="3" name="Content Placeholder 2">
            <a:extLst>
              <a:ext uri="{FF2B5EF4-FFF2-40B4-BE49-F238E27FC236}">
                <a16:creationId xmlns:a16="http://schemas.microsoft.com/office/drawing/2014/main" id="{6F1AAC56-F696-AF03-7090-04FF766144F2}"/>
              </a:ext>
            </a:extLst>
          </p:cNvPr>
          <p:cNvSpPr>
            <a:spLocks noGrp="1"/>
          </p:cNvSpPr>
          <p:nvPr>
            <p:ph idx="1"/>
          </p:nvPr>
        </p:nvSpPr>
        <p:spPr>
          <a:xfrm>
            <a:off x="401935" y="341644"/>
            <a:ext cx="4419376" cy="5773114"/>
          </a:xfrm>
        </p:spPr>
        <p:txBody>
          <a:bodyPr>
            <a:normAutofit/>
          </a:bodyPr>
          <a:lstStyle/>
          <a:p>
            <a:pPr marL="0" indent="0">
              <a:buNone/>
            </a:pPr>
            <a:r>
              <a:rPr lang="en-US" sz="2000" b="1" u="sng" dirty="0"/>
              <a:t>Disease Detection System</a:t>
            </a:r>
          </a:p>
          <a:p>
            <a:pPr marL="0" indent="0">
              <a:buNone/>
            </a:pPr>
            <a:endParaRPr lang="en-US" sz="2000" b="1" u="sng" dirty="0"/>
          </a:p>
          <a:p>
            <a:pPr marL="0" indent="0">
              <a:buNone/>
            </a:pPr>
            <a:endParaRPr lang="en-US" sz="2000" b="1" u="sng" dirty="0"/>
          </a:p>
          <a:p>
            <a:pPr marL="0" indent="0">
              <a:buNone/>
            </a:pPr>
            <a:endParaRPr lang="en-US" sz="2000" b="1" u="sng" dirty="0"/>
          </a:p>
          <a:p>
            <a:pPr marL="0" indent="0">
              <a:buNone/>
            </a:pPr>
            <a:endParaRPr lang="en-US" sz="2000" b="1" u="sng" dirty="0"/>
          </a:p>
          <a:p>
            <a:pPr marL="0" indent="0">
              <a:buNone/>
            </a:pPr>
            <a:endParaRPr lang="en-US" sz="2000" b="1" u="sng" dirty="0"/>
          </a:p>
          <a:p>
            <a:pPr marL="0" indent="0">
              <a:buNone/>
            </a:pPr>
            <a:r>
              <a:rPr lang="en-US" sz="1600" b="1" dirty="0"/>
              <a:t>                                    </a:t>
            </a:r>
          </a:p>
          <a:p>
            <a:pPr marL="0" indent="0">
              <a:buNone/>
            </a:pPr>
            <a:r>
              <a:rPr lang="en-US" sz="1600" b="1" dirty="0"/>
              <a:t>                                     Dataset</a:t>
            </a:r>
          </a:p>
          <a:p>
            <a:pPr marL="0" indent="0">
              <a:buNone/>
            </a:pPr>
            <a:endParaRPr lang="en-IN" sz="2000" b="1" u="sng" dirty="0"/>
          </a:p>
        </p:txBody>
      </p:sp>
      <p:pic>
        <p:nvPicPr>
          <p:cNvPr id="7" name="Picture 6" descr="A screenshot of a computer&#10;&#10;Description automatically generated with medium confidence">
            <a:extLst>
              <a:ext uri="{FF2B5EF4-FFF2-40B4-BE49-F238E27FC236}">
                <a16:creationId xmlns:a16="http://schemas.microsoft.com/office/drawing/2014/main" id="{11B0DFB8-678F-8B5A-325E-AAC9FF33FBF2}"/>
              </a:ext>
            </a:extLst>
          </p:cNvPr>
          <p:cNvPicPr>
            <a:picLocks noChangeAspect="1"/>
          </p:cNvPicPr>
          <p:nvPr/>
        </p:nvPicPr>
        <p:blipFill rotWithShape="1">
          <a:blip r:embed="rId3">
            <a:extLst>
              <a:ext uri="{28A0092B-C50C-407E-A947-70E740481C1C}">
                <a14:useLocalDpi xmlns:a14="http://schemas.microsoft.com/office/drawing/2010/main" val="0"/>
              </a:ext>
            </a:extLst>
          </a:blip>
          <a:srcRect t="2945" r="1" b="1"/>
          <a:stretch/>
        </p:blipFill>
        <p:spPr>
          <a:xfrm>
            <a:off x="5186554" y="3429000"/>
            <a:ext cx="6806703" cy="3352653"/>
          </a:xfrm>
          <a:prstGeom prst="rect">
            <a:avLst/>
          </a:prstGeom>
        </p:spPr>
      </p:pic>
    </p:spTree>
    <p:extLst>
      <p:ext uri="{BB962C8B-B14F-4D97-AF65-F5344CB8AC3E}">
        <p14:creationId xmlns:p14="http://schemas.microsoft.com/office/powerpoint/2010/main" val="42494748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A2040-93C5-34A0-EFAB-6BFE5F7D2D88}"/>
              </a:ext>
            </a:extLst>
          </p:cNvPr>
          <p:cNvSpPr>
            <a:spLocks noGrp="1"/>
          </p:cNvSpPr>
          <p:nvPr>
            <p:ph type="title"/>
          </p:nvPr>
        </p:nvSpPr>
        <p:spPr>
          <a:xfrm>
            <a:off x="1140542" y="226142"/>
            <a:ext cx="10213258" cy="471948"/>
          </a:xfrm>
        </p:spPr>
        <p:txBody>
          <a:bodyPr>
            <a:normAutofit/>
          </a:bodyPr>
          <a:lstStyle/>
          <a:p>
            <a:r>
              <a:rPr lang="en-US" sz="1800" b="1" dirty="0"/>
              <a:t>Dataset (No. of Images)</a:t>
            </a:r>
            <a:endParaRPr lang="en-IN" sz="1800" b="1" dirty="0"/>
          </a:p>
        </p:txBody>
      </p:sp>
      <p:pic>
        <p:nvPicPr>
          <p:cNvPr id="5" name="Content Placeholder 4">
            <a:extLst>
              <a:ext uri="{FF2B5EF4-FFF2-40B4-BE49-F238E27FC236}">
                <a16:creationId xmlns:a16="http://schemas.microsoft.com/office/drawing/2014/main" id="{04FDC123-C672-AC49-4117-F6D1805EDDC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9877" y="635842"/>
            <a:ext cx="9652819" cy="2983432"/>
          </a:xfrm>
        </p:spPr>
      </p:pic>
      <p:pic>
        <p:nvPicPr>
          <p:cNvPr id="4" name="Picture 3" descr="Text&#10;&#10;Description automatically generated">
            <a:extLst>
              <a:ext uri="{FF2B5EF4-FFF2-40B4-BE49-F238E27FC236}">
                <a16:creationId xmlns:a16="http://schemas.microsoft.com/office/drawing/2014/main" id="{C58F2CC3-1DD0-7BDE-70E4-35E9762240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7523" y="4398306"/>
            <a:ext cx="6027174" cy="1947189"/>
          </a:xfrm>
          <a:prstGeom prst="rect">
            <a:avLst/>
          </a:prstGeom>
        </p:spPr>
      </p:pic>
      <p:sp>
        <p:nvSpPr>
          <p:cNvPr id="8" name="TextBox 7">
            <a:extLst>
              <a:ext uri="{FF2B5EF4-FFF2-40B4-BE49-F238E27FC236}">
                <a16:creationId xmlns:a16="http://schemas.microsoft.com/office/drawing/2014/main" id="{AAE78AD7-4480-A9BA-00DE-B6D7861B9716}"/>
              </a:ext>
            </a:extLst>
          </p:cNvPr>
          <p:cNvSpPr txBox="1"/>
          <p:nvPr/>
        </p:nvSpPr>
        <p:spPr>
          <a:xfrm>
            <a:off x="1317523" y="4028974"/>
            <a:ext cx="2606034" cy="369332"/>
          </a:xfrm>
          <a:prstGeom prst="rect">
            <a:avLst/>
          </a:prstGeom>
          <a:noFill/>
        </p:spPr>
        <p:txBody>
          <a:bodyPr wrap="none" rtlCol="0">
            <a:spAutoFit/>
          </a:bodyPr>
          <a:lstStyle/>
          <a:p>
            <a:r>
              <a:rPr lang="en-US" b="1" dirty="0"/>
              <a:t>Epochs and Steps/Epochs</a:t>
            </a:r>
            <a:endParaRPr lang="en-IN" b="1" dirty="0"/>
          </a:p>
        </p:txBody>
      </p:sp>
    </p:spTree>
    <p:extLst>
      <p:ext uri="{BB962C8B-B14F-4D97-AF65-F5344CB8AC3E}">
        <p14:creationId xmlns:p14="http://schemas.microsoft.com/office/powerpoint/2010/main" val="22679414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23DF6C0-34F1-64C1-5EC1-F8D85AAB5B5E}"/>
              </a:ext>
            </a:extLst>
          </p:cNvPr>
          <p:cNvSpPr>
            <a:spLocks noGrp="1"/>
          </p:cNvSpPr>
          <p:nvPr>
            <p:ph idx="1"/>
          </p:nvPr>
        </p:nvSpPr>
        <p:spPr>
          <a:xfrm>
            <a:off x="838200" y="285135"/>
            <a:ext cx="10515600" cy="5891828"/>
          </a:xfrm>
        </p:spPr>
        <p:txBody>
          <a:bodyPr/>
          <a:lstStyle/>
          <a:p>
            <a:r>
              <a:rPr lang="en-US" dirty="0"/>
              <a:t>Results</a:t>
            </a:r>
          </a:p>
          <a:p>
            <a:pPr marL="0" indent="0">
              <a:buNone/>
            </a:pPr>
            <a:r>
              <a:rPr lang="en-IN" dirty="0"/>
              <a:t>   </a:t>
            </a:r>
          </a:p>
          <a:p>
            <a:pPr marL="0" indent="0">
              <a:buNone/>
            </a:pPr>
            <a:r>
              <a:rPr lang="en-IN" sz="1400" dirty="0"/>
              <a:t>      Accuracy Rate                                                                                                       Loss Rate                                                                                                                           </a:t>
            </a:r>
            <a:endParaRPr lang="en-IN" dirty="0"/>
          </a:p>
        </p:txBody>
      </p:sp>
      <p:pic>
        <p:nvPicPr>
          <p:cNvPr id="5" name="Picture 4" descr="Chart, line chart&#10;&#10;Description automatically generated">
            <a:extLst>
              <a:ext uri="{FF2B5EF4-FFF2-40B4-BE49-F238E27FC236}">
                <a16:creationId xmlns:a16="http://schemas.microsoft.com/office/drawing/2014/main" id="{B75F51D8-0FA3-27A0-8E09-90A2A251A2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9620" y="1621620"/>
            <a:ext cx="5004249" cy="3614760"/>
          </a:xfrm>
          <a:prstGeom prst="rect">
            <a:avLst/>
          </a:prstGeom>
        </p:spPr>
      </p:pic>
      <p:pic>
        <p:nvPicPr>
          <p:cNvPr id="7" name="Picture 6" descr="Chart, line chart&#10;&#10;Description automatically generated">
            <a:extLst>
              <a:ext uri="{FF2B5EF4-FFF2-40B4-BE49-F238E27FC236}">
                <a16:creationId xmlns:a16="http://schemas.microsoft.com/office/drawing/2014/main" id="{5FBEE51A-C791-1C31-02E2-FD589C849D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67503" y="1621620"/>
            <a:ext cx="4922663" cy="3614760"/>
          </a:xfrm>
          <a:prstGeom prst="rect">
            <a:avLst/>
          </a:prstGeom>
        </p:spPr>
      </p:pic>
    </p:spTree>
    <p:extLst>
      <p:ext uri="{BB962C8B-B14F-4D97-AF65-F5344CB8AC3E}">
        <p14:creationId xmlns:p14="http://schemas.microsoft.com/office/powerpoint/2010/main" val="27333764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F61C7-AC2E-462E-A42F-12A6C03A4A38}"/>
              </a:ext>
            </a:extLst>
          </p:cNvPr>
          <p:cNvSpPr>
            <a:spLocks noGrp="1"/>
          </p:cNvSpPr>
          <p:nvPr>
            <p:ph type="title"/>
          </p:nvPr>
        </p:nvSpPr>
        <p:spPr/>
        <p:txBody>
          <a:bodyPr/>
          <a:lstStyle/>
          <a:p>
            <a:r>
              <a:rPr lang="en-US" b="1" u="sng" dirty="0"/>
              <a:t>WebApp Interface (Frontend)</a:t>
            </a:r>
            <a:endParaRPr lang="en-IN" b="1" u="sng" dirty="0"/>
          </a:p>
        </p:txBody>
      </p:sp>
      <p:pic>
        <p:nvPicPr>
          <p:cNvPr id="4" name="Content Placeholder 3">
            <a:extLst>
              <a:ext uri="{FF2B5EF4-FFF2-40B4-BE49-F238E27FC236}">
                <a16:creationId xmlns:a16="http://schemas.microsoft.com/office/drawing/2014/main" id="{F8A1EDB2-A4E4-91B5-38AE-CEAB8740C666}"/>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59942" y="2351088"/>
            <a:ext cx="5736058" cy="3225494"/>
          </a:xfrm>
          <a:prstGeom prst="rect">
            <a:avLst/>
          </a:prstGeom>
        </p:spPr>
      </p:pic>
      <p:pic>
        <p:nvPicPr>
          <p:cNvPr id="5" name="Picture 4" descr="Graphical user interface, website&#10;&#10;Description automatically generated">
            <a:extLst>
              <a:ext uri="{FF2B5EF4-FFF2-40B4-BE49-F238E27FC236}">
                <a16:creationId xmlns:a16="http://schemas.microsoft.com/office/drawing/2014/main" id="{6C230F8E-2C34-4D53-BC45-7CDF92FCEF6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38199" y="2351088"/>
            <a:ext cx="5731510" cy="3223895"/>
          </a:xfrm>
          <a:prstGeom prst="rect">
            <a:avLst/>
          </a:prstGeom>
        </p:spPr>
      </p:pic>
    </p:spTree>
    <p:extLst>
      <p:ext uri="{BB962C8B-B14F-4D97-AF65-F5344CB8AC3E}">
        <p14:creationId xmlns:p14="http://schemas.microsoft.com/office/powerpoint/2010/main" val="15013729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28A823-914F-DC02-3448-02AEE3D42154}"/>
              </a:ext>
            </a:extLst>
          </p:cNvPr>
          <p:cNvSpPr>
            <a:spLocks noGrp="1"/>
          </p:cNvSpPr>
          <p:nvPr>
            <p:ph type="title"/>
          </p:nvPr>
        </p:nvSpPr>
        <p:spPr>
          <a:xfrm>
            <a:off x="1371599" y="294538"/>
            <a:ext cx="9895951" cy="1033669"/>
          </a:xfrm>
        </p:spPr>
        <p:txBody>
          <a:bodyPr>
            <a:normAutofit/>
          </a:bodyPr>
          <a:lstStyle/>
          <a:p>
            <a:r>
              <a:rPr lang="en-US" sz="4000" b="1" u="sng">
                <a:solidFill>
                  <a:srgbClr val="FFFFFF"/>
                </a:solidFill>
              </a:rPr>
              <a:t>Conclusion</a:t>
            </a:r>
            <a:endParaRPr lang="en-IN" sz="4000" b="1" u="sng">
              <a:solidFill>
                <a:srgbClr val="FFFFFF"/>
              </a:solidFill>
            </a:endParaRPr>
          </a:p>
        </p:txBody>
      </p:sp>
      <p:sp>
        <p:nvSpPr>
          <p:cNvPr id="3" name="Content Placeholder 2">
            <a:extLst>
              <a:ext uri="{FF2B5EF4-FFF2-40B4-BE49-F238E27FC236}">
                <a16:creationId xmlns:a16="http://schemas.microsoft.com/office/drawing/2014/main" id="{B81B85D1-8338-EC68-C8E5-8A78C2876CD5}"/>
              </a:ext>
            </a:extLst>
          </p:cNvPr>
          <p:cNvSpPr>
            <a:spLocks noGrp="1"/>
          </p:cNvSpPr>
          <p:nvPr>
            <p:ph idx="1"/>
          </p:nvPr>
        </p:nvSpPr>
        <p:spPr>
          <a:xfrm>
            <a:off x="1371599" y="2318197"/>
            <a:ext cx="9724031" cy="3683358"/>
          </a:xfrm>
        </p:spPr>
        <p:txBody>
          <a:bodyPr anchor="ctr">
            <a:normAutofit/>
          </a:bodyPr>
          <a:lstStyle/>
          <a:p>
            <a:pPr marL="165100" hangingPunct="0">
              <a:tabLst>
                <a:tab pos="165100" algn="l"/>
              </a:tabLst>
            </a:pPr>
            <a:r>
              <a:rPr lang="en-US" sz="1600" dirty="0">
                <a:effectLst/>
                <a:latin typeface="Times New Roman" panose="02020603050405020304" pitchFamily="18" charset="0"/>
                <a:ea typeface="Calibri" panose="020F0502020204030204" pitchFamily="34" charset="0"/>
                <a:cs typeface="Arial" panose="020B0604020202020204" pitchFamily="34" charset="0"/>
              </a:rPr>
              <a:t>This approach can help to create a comprehensive system for the farmers, which will not only help them with crop selection but also provide them with a complete solution for their agricultural needs. With the integration of yield prediction, the farmers can also predict the expected yield and plan their resources accordingly. Additionally, by including more data and pictures of infected plants, the accuracy of the disease detection system can also be improved, which will help the farmers to take timely action and prevent crop losses. This system can also be extended to include weather predictions and pest control recommendations to provide a complete agricultural solution to the farmers. Overall, the use of technology and analytics can revolutionize the agricultural sector and help the farmers to increase their income and contribute to the growth of the economy.</a:t>
            </a:r>
          </a:p>
          <a:p>
            <a:pPr marL="165100" hangingPunct="0">
              <a:tabLst>
                <a:tab pos="165100" algn="l"/>
              </a:tabLst>
            </a:pPr>
            <a:r>
              <a:rPr lang="en-US" sz="1600" dirty="0">
                <a:effectLst/>
                <a:latin typeface="Times New Roman" panose="02020603050405020304" pitchFamily="18" charset="0"/>
                <a:ea typeface="Calibri" panose="020F0502020204030204" pitchFamily="34" charset="0"/>
                <a:cs typeface="Arial" panose="020B0604020202020204" pitchFamily="34" charset="0"/>
              </a:rPr>
              <a:t>Our project offers a smart crop recommendation system and fertilizer recommendation system that is designed to be accessible and useful for farmers throughout India. With this system, farmers can make informed decisions about which crops to grow and how to best use fertilizers to maximize their yields. Additionally, we have developed a separate module for crop disease detection, which uses textural analysis of leaves to predict the type of disease affecting the crops. This approach provides farmers with a valuable tool for identifying and addressing potential crop diseases before they can cause significant damage.</a:t>
            </a:r>
            <a:endParaRPr lang="en-IN" sz="1600" dirty="0">
              <a:effectLst/>
              <a:latin typeface="Calibri" panose="020F0502020204030204" pitchFamily="34" charset="0"/>
              <a:ea typeface="Calibri" panose="020F0502020204030204" pitchFamily="34" charset="0"/>
              <a:cs typeface="Arial" panose="020B0604020202020204" pitchFamily="34" charset="0"/>
            </a:endParaRPr>
          </a:p>
          <a:p>
            <a:pPr marL="165100" hangingPunct="0">
              <a:tabLst>
                <a:tab pos="165100" algn="l"/>
              </a:tabLst>
            </a:pPr>
            <a:endParaRPr lang="en-IN" sz="16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8806929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79E27D9-03C7-44E2-9FF8-15D0C8506A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DCDCF0-CBF4-6AD7-1E73-96D19CA780CB}"/>
              </a:ext>
            </a:extLst>
          </p:cNvPr>
          <p:cNvSpPr>
            <a:spLocks noGrp="1"/>
          </p:cNvSpPr>
          <p:nvPr>
            <p:ph type="title"/>
          </p:nvPr>
        </p:nvSpPr>
        <p:spPr>
          <a:xfrm>
            <a:off x="1136397" y="798490"/>
            <a:ext cx="4472352" cy="2898439"/>
          </a:xfrm>
        </p:spPr>
        <p:txBody>
          <a:bodyPr anchor="b">
            <a:normAutofit/>
          </a:bodyPr>
          <a:lstStyle/>
          <a:p>
            <a:r>
              <a:rPr lang="en-US" sz="4000" b="1" u="sng" dirty="0"/>
              <a:t>References</a:t>
            </a:r>
            <a:endParaRPr lang="en-IN" sz="4000" b="1" u="sng" dirty="0"/>
          </a:p>
        </p:txBody>
      </p:sp>
      <p:sp>
        <p:nvSpPr>
          <p:cNvPr id="3" name="Content Placeholder 2">
            <a:extLst>
              <a:ext uri="{FF2B5EF4-FFF2-40B4-BE49-F238E27FC236}">
                <a16:creationId xmlns:a16="http://schemas.microsoft.com/office/drawing/2014/main" id="{55CC104B-2940-8BB8-62DD-2F89257940A2}"/>
              </a:ext>
            </a:extLst>
          </p:cNvPr>
          <p:cNvSpPr>
            <a:spLocks noGrp="1"/>
          </p:cNvSpPr>
          <p:nvPr>
            <p:ph idx="1"/>
          </p:nvPr>
        </p:nvSpPr>
        <p:spPr>
          <a:xfrm>
            <a:off x="4984955" y="609600"/>
            <a:ext cx="6123073" cy="5663381"/>
          </a:xfrm>
        </p:spPr>
        <p:txBody>
          <a:bodyPr anchor="t">
            <a:normAutofit/>
          </a:bodyPr>
          <a:lstStyle/>
          <a:p>
            <a:pPr marL="0" indent="0">
              <a:buNone/>
            </a:pPr>
            <a:r>
              <a:rPr lang="en-IN" sz="800" dirty="0">
                <a:effectLst/>
                <a:latin typeface="Times New Roman" panose="02020603050405020304" pitchFamily="18" charset="0"/>
                <a:ea typeface="Calibri" panose="020F0502020204030204" pitchFamily="34" charset="0"/>
              </a:rPr>
              <a:t>The following resources would be used to gain knowledge about the topic-</a:t>
            </a:r>
          </a:p>
          <a:p>
            <a:pPr indent="0">
              <a:buNone/>
            </a:pPr>
            <a:r>
              <a:rPr lang="en-IN" sz="1050" dirty="0">
                <a:effectLst/>
                <a:latin typeface="Times New Roman" panose="02020603050405020304" pitchFamily="18" charset="0"/>
                <a:ea typeface="Calibri" panose="020F0502020204030204" pitchFamily="34" charset="0"/>
                <a:cs typeface="Arial" panose="020B0604020202020204" pitchFamily="34" charset="0"/>
              </a:rPr>
              <a:t>• </a:t>
            </a:r>
            <a:r>
              <a:rPr lang="en-IN" sz="1050" b="1" u="sng" dirty="0">
                <a:effectLst/>
                <a:latin typeface="Times New Roman" panose="02020603050405020304" pitchFamily="18" charset="0"/>
                <a:ea typeface="Calibri" panose="020F0502020204030204" pitchFamily="34" charset="0"/>
                <a:cs typeface="Arial" panose="020B0604020202020204" pitchFamily="34" charset="0"/>
              </a:rPr>
              <a:t>Ensemble Methods</a:t>
            </a:r>
            <a:r>
              <a:rPr lang="en-IN" sz="1050" dirty="0">
                <a:effectLst/>
                <a:latin typeface="Times New Roman" panose="02020603050405020304" pitchFamily="18" charset="0"/>
                <a:ea typeface="Calibri" panose="020F0502020204030204" pitchFamily="34" charset="0"/>
                <a:cs typeface="Arial" panose="020B0604020202020204" pitchFamily="34" charset="0"/>
              </a:rPr>
              <a:t> - a collection of machine learning techniques that use multiple models to improve performance. Link: </a:t>
            </a:r>
            <a:r>
              <a:rPr lang="en-IN" sz="1050" u="sng" dirty="0">
                <a:effectLst/>
                <a:latin typeface="Times New Roman" panose="02020603050405020304" pitchFamily="18" charset="0"/>
                <a:ea typeface="Calibri" panose="020F0502020204030204" pitchFamily="34" charset="0"/>
                <a:cs typeface="Arial" panose="020B0604020202020204" pitchFamily="34" charset="0"/>
                <a:hlinkClick r:id="rId2"/>
              </a:rPr>
              <a:t>https://scikit-learn.org/stable/modules/ensemble</a:t>
            </a:r>
            <a:r>
              <a:rPr lang="en-IN" sz="1050" dirty="0">
                <a:effectLst/>
                <a:latin typeface="Times New Roman" panose="02020603050405020304" pitchFamily="18" charset="0"/>
                <a:ea typeface="Calibri" panose="020F0502020204030204" pitchFamily="34" charset="0"/>
                <a:cs typeface="Arial" panose="020B0604020202020204" pitchFamily="34" charset="0"/>
              </a:rPr>
              <a:t> </a:t>
            </a:r>
            <a:endParaRPr lang="en-IN" sz="1050" dirty="0">
              <a:effectLst/>
              <a:latin typeface="Calibri" panose="020F0502020204030204" pitchFamily="34" charset="0"/>
              <a:ea typeface="Calibri" panose="020F0502020204030204" pitchFamily="34" charset="0"/>
              <a:cs typeface="Arial" panose="020B0604020202020204" pitchFamily="34" charset="0"/>
            </a:endParaRPr>
          </a:p>
          <a:p>
            <a:pPr indent="0">
              <a:buNone/>
            </a:pPr>
            <a:r>
              <a:rPr lang="en-IN" sz="1050" dirty="0">
                <a:effectLst/>
                <a:latin typeface="Times New Roman" panose="02020603050405020304" pitchFamily="18" charset="0"/>
                <a:ea typeface="Calibri" panose="020F0502020204030204" pitchFamily="34" charset="0"/>
                <a:cs typeface="Arial" panose="020B0604020202020204" pitchFamily="34" charset="0"/>
              </a:rPr>
              <a:t>• </a:t>
            </a:r>
            <a:r>
              <a:rPr lang="en-IN" sz="1050" b="1" u="sng" dirty="0">
                <a:effectLst/>
                <a:latin typeface="Times New Roman" panose="02020603050405020304" pitchFamily="18" charset="0"/>
                <a:ea typeface="Calibri" panose="020F0502020204030204" pitchFamily="34" charset="0"/>
                <a:cs typeface="Arial" panose="020B0604020202020204" pitchFamily="34" charset="0"/>
              </a:rPr>
              <a:t>ResNet-9</a:t>
            </a:r>
            <a:r>
              <a:rPr lang="en-IN" sz="1050" dirty="0">
                <a:effectLst/>
                <a:latin typeface="Times New Roman" panose="02020603050405020304" pitchFamily="18" charset="0"/>
                <a:ea typeface="Calibri" panose="020F0502020204030204" pitchFamily="34" charset="0"/>
                <a:cs typeface="Arial" panose="020B0604020202020204" pitchFamily="34" charset="0"/>
              </a:rPr>
              <a:t> - a deep convolutional neural network architecture with nine layers and skip connections. Link: </a:t>
            </a:r>
            <a:r>
              <a:rPr lang="en-IN" sz="1050" u="sng" dirty="0">
                <a:latin typeface="Times New Roman" panose="02020603050405020304" pitchFamily="18" charset="0"/>
                <a:ea typeface="Calibri" panose="020F0502020204030204" pitchFamily="34" charset="0"/>
                <a:cs typeface="Arial" panose="020B0604020202020204" pitchFamily="34" charset="0"/>
                <a:hlinkClick r:id="rId3"/>
              </a:rPr>
              <a:t>https://www.researchgate.net/figure/ResNet-9-architecture-A-convolutional-neural-net-with-9-layers-and-skip-</a:t>
            </a:r>
            <a:r>
              <a:rPr lang="en-IN" sz="1050" u="sng" dirty="0">
                <a:latin typeface="Times New Roman" panose="02020603050405020304" pitchFamily="18" charset="0"/>
                <a:ea typeface="Calibri" panose="020F0502020204030204" pitchFamily="34" charset="0"/>
                <a:cs typeface="Arial" panose="020B0604020202020204" pitchFamily="34" charset="0"/>
              </a:rPr>
              <a:t>    connections_fig1_363585139</a:t>
            </a:r>
            <a:r>
              <a:rPr lang="en-IN" sz="1050" dirty="0">
                <a:effectLst/>
                <a:latin typeface="Times New Roman" panose="02020603050405020304" pitchFamily="18" charset="0"/>
                <a:ea typeface="Calibri" panose="020F0502020204030204" pitchFamily="34" charset="0"/>
                <a:cs typeface="Arial" panose="020B0604020202020204" pitchFamily="34" charset="0"/>
              </a:rPr>
              <a:t> </a:t>
            </a:r>
            <a:endParaRPr lang="en-IN" sz="1050" dirty="0">
              <a:effectLst/>
              <a:latin typeface="Calibri" panose="020F0502020204030204" pitchFamily="34" charset="0"/>
              <a:ea typeface="Calibri" panose="020F0502020204030204" pitchFamily="34" charset="0"/>
              <a:cs typeface="Arial" panose="020B0604020202020204" pitchFamily="34" charset="0"/>
            </a:endParaRPr>
          </a:p>
          <a:p>
            <a:pPr indent="0">
              <a:buNone/>
            </a:pPr>
            <a:r>
              <a:rPr lang="en-IN" sz="1050" dirty="0">
                <a:effectLst/>
                <a:latin typeface="Times New Roman" panose="02020603050405020304" pitchFamily="18" charset="0"/>
                <a:ea typeface="Calibri" panose="020F0502020204030204" pitchFamily="34" charset="0"/>
                <a:cs typeface="Arial" panose="020B0604020202020204" pitchFamily="34" charset="0"/>
              </a:rPr>
              <a:t>• </a:t>
            </a:r>
            <a:r>
              <a:rPr lang="en-IN" sz="1050" b="1" u="sng" dirty="0">
                <a:effectLst/>
                <a:latin typeface="Times New Roman" panose="02020603050405020304" pitchFamily="18" charset="0"/>
                <a:ea typeface="Calibri" panose="020F0502020204030204" pitchFamily="34" charset="0"/>
                <a:cs typeface="Arial" panose="020B0604020202020204" pitchFamily="34" charset="0"/>
              </a:rPr>
              <a:t>Recommendation System</a:t>
            </a:r>
            <a:r>
              <a:rPr lang="en-IN" sz="1050" dirty="0">
                <a:effectLst/>
                <a:latin typeface="Times New Roman" panose="02020603050405020304" pitchFamily="18" charset="0"/>
                <a:ea typeface="Calibri" panose="020F0502020204030204" pitchFamily="34" charset="0"/>
                <a:cs typeface="Arial" panose="020B0604020202020204" pitchFamily="34" charset="0"/>
              </a:rPr>
              <a:t> - a system that provides personalized suggestions based on user preferences and behaviour. Link: </a:t>
            </a:r>
            <a:r>
              <a:rPr lang="en-IN" sz="1050" u="sng" dirty="0">
                <a:effectLst/>
                <a:latin typeface="Times New Roman" panose="02020603050405020304" pitchFamily="18" charset="0"/>
                <a:ea typeface="Calibri" panose="020F0502020204030204" pitchFamily="34" charset="0"/>
                <a:cs typeface="Arial" panose="020B0604020202020204" pitchFamily="34" charset="0"/>
                <a:hlinkClick r:id="rId4"/>
              </a:rPr>
              <a:t>https://towardsdatascience.com/recommendation-systems-a-review-d4592b6caf4b</a:t>
            </a:r>
            <a:endParaRPr lang="en-IN" sz="1050" u="sng" dirty="0">
              <a:effectLst/>
              <a:latin typeface="Times New Roman" panose="02020603050405020304" pitchFamily="18" charset="0"/>
              <a:ea typeface="Calibri" panose="020F0502020204030204" pitchFamily="34" charset="0"/>
              <a:cs typeface="Arial" panose="020B0604020202020204" pitchFamily="34" charset="0"/>
            </a:endParaRPr>
          </a:p>
          <a:p>
            <a:pPr indent="0">
              <a:buNone/>
            </a:pPr>
            <a:r>
              <a:rPr lang="en-IN" sz="1050" dirty="0">
                <a:effectLst/>
                <a:latin typeface="Times New Roman" panose="02020603050405020304" pitchFamily="18" charset="0"/>
                <a:ea typeface="Calibri" panose="020F0502020204030204" pitchFamily="34" charset="0"/>
                <a:cs typeface="Arial" panose="020B0604020202020204" pitchFamily="34" charset="0"/>
              </a:rPr>
              <a:t>• </a:t>
            </a:r>
            <a:r>
              <a:rPr lang="en-IN" sz="1050" b="1" u="sng" dirty="0">
                <a:effectLst/>
                <a:latin typeface="Times New Roman" panose="02020603050405020304" pitchFamily="18" charset="0"/>
                <a:ea typeface="Calibri" panose="020F0502020204030204" pitchFamily="34" charset="0"/>
                <a:cs typeface="Arial" panose="020B0604020202020204" pitchFamily="34" charset="0"/>
              </a:rPr>
              <a:t>Deployment</a:t>
            </a:r>
            <a:r>
              <a:rPr lang="en-IN" sz="1050" dirty="0">
                <a:effectLst/>
                <a:latin typeface="Times New Roman" panose="02020603050405020304" pitchFamily="18" charset="0"/>
                <a:ea typeface="Calibri" panose="020F0502020204030204" pitchFamily="34" charset="0"/>
                <a:cs typeface="Arial" panose="020B0604020202020204" pitchFamily="34" charset="0"/>
              </a:rPr>
              <a:t> - the process of making a software application available to users. Link: </a:t>
            </a:r>
            <a:r>
              <a:rPr lang="en-IN" sz="1050" u="sng" dirty="0">
                <a:effectLst/>
                <a:latin typeface="Times New Roman" panose="02020603050405020304" pitchFamily="18" charset="0"/>
                <a:ea typeface="Calibri" panose="020F0502020204030204" pitchFamily="34" charset="0"/>
                <a:cs typeface="Arial" panose="020B0604020202020204" pitchFamily="34" charset="0"/>
                <a:hlinkClick r:id="rId5"/>
              </a:rPr>
              <a:t>https://www.geeksforgeeks.org/deploy-python-flask-app-on-heroku/</a:t>
            </a:r>
            <a:endParaRPr lang="en-IN" sz="1050" dirty="0">
              <a:effectLst/>
              <a:latin typeface="Calibri" panose="020F0502020204030204" pitchFamily="34" charset="0"/>
              <a:ea typeface="Calibri" panose="020F0502020204030204" pitchFamily="34" charset="0"/>
              <a:cs typeface="Arial" panose="020B0604020202020204" pitchFamily="34" charset="0"/>
            </a:endParaRPr>
          </a:p>
          <a:p>
            <a:pPr indent="0">
              <a:buNone/>
            </a:pPr>
            <a:r>
              <a:rPr lang="en-IN" sz="1050" dirty="0">
                <a:effectLst/>
                <a:latin typeface="Times New Roman" panose="02020603050405020304" pitchFamily="18" charset="0"/>
                <a:ea typeface="Calibri" panose="020F0502020204030204" pitchFamily="34" charset="0"/>
                <a:cs typeface="Arial" panose="020B0604020202020204" pitchFamily="34" charset="0"/>
              </a:rPr>
              <a:t>• </a:t>
            </a:r>
            <a:r>
              <a:rPr lang="en-IN" sz="1050" b="1" u="sng" dirty="0" err="1">
                <a:effectLst/>
                <a:latin typeface="Times New Roman" panose="02020603050405020304" pitchFamily="18" charset="0"/>
                <a:ea typeface="Calibri" panose="020F0502020204030204" pitchFamily="34" charset="0"/>
                <a:cs typeface="Arial" panose="020B0604020202020204" pitchFamily="34" charset="0"/>
              </a:rPr>
              <a:t>JetIR</a:t>
            </a:r>
            <a:r>
              <a:rPr lang="en-IN" sz="1050" dirty="0">
                <a:effectLst/>
                <a:latin typeface="Times New Roman" panose="02020603050405020304" pitchFamily="18" charset="0"/>
                <a:ea typeface="Calibri" panose="020F0502020204030204" pitchFamily="34" charset="0"/>
                <a:cs typeface="Arial" panose="020B0604020202020204" pitchFamily="34" charset="0"/>
              </a:rPr>
              <a:t> - a journal of engineering and technology research. Link: </a:t>
            </a:r>
            <a:r>
              <a:rPr lang="en-IN" sz="1050" u="sng" dirty="0">
                <a:effectLst/>
                <a:latin typeface="Times New Roman" panose="02020603050405020304" pitchFamily="18" charset="0"/>
                <a:ea typeface="Calibri" panose="020F0502020204030204" pitchFamily="34" charset="0"/>
                <a:cs typeface="Arial" panose="020B0604020202020204" pitchFamily="34" charset="0"/>
                <a:hlinkClick r:id="rId6"/>
              </a:rPr>
              <a:t>https://www.jetir.org/papers/JETIRAU06049</a:t>
            </a:r>
            <a:endParaRPr lang="en-IN" sz="1050" dirty="0">
              <a:effectLst/>
              <a:latin typeface="Calibri" panose="020F0502020204030204" pitchFamily="34" charset="0"/>
              <a:ea typeface="Calibri" panose="020F0502020204030204" pitchFamily="34" charset="0"/>
              <a:cs typeface="Arial" panose="020B0604020202020204" pitchFamily="34" charset="0"/>
            </a:endParaRPr>
          </a:p>
          <a:p>
            <a:pPr indent="0">
              <a:buNone/>
            </a:pPr>
            <a:r>
              <a:rPr lang="en-IN" sz="1050" dirty="0">
                <a:effectLst/>
                <a:latin typeface="Times New Roman" panose="02020603050405020304" pitchFamily="18" charset="0"/>
                <a:ea typeface="Calibri" panose="020F0502020204030204" pitchFamily="34" charset="0"/>
                <a:cs typeface="Arial" panose="020B0604020202020204" pitchFamily="34" charset="0"/>
              </a:rPr>
              <a:t>• </a:t>
            </a:r>
            <a:r>
              <a:rPr lang="en-IN" sz="1050" b="1" u="sng" dirty="0" err="1">
                <a:effectLst/>
                <a:latin typeface="Times New Roman" panose="02020603050405020304" pitchFamily="18" charset="0"/>
                <a:ea typeface="Calibri" panose="020F0502020204030204" pitchFamily="34" charset="0"/>
                <a:cs typeface="Arial" panose="020B0604020202020204" pitchFamily="34" charset="0"/>
              </a:rPr>
              <a:t>Stackoverflow</a:t>
            </a:r>
            <a:r>
              <a:rPr lang="en-IN" sz="1050" b="1" u="sng" dirty="0">
                <a:effectLst/>
                <a:latin typeface="Times New Roman" panose="02020603050405020304" pitchFamily="18" charset="0"/>
                <a:ea typeface="Calibri" panose="020F0502020204030204" pitchFamily="34" charset="0"/>
                <a:cs typeface="Arial" panose="020B0604020202020204" pitchFamily="34" charset="0"/>
              </a:rPr>
              <a:t> </a:t>
            </a:r>
            <a:r>
              <a:rPr lang="en-IN" sz="1050" dirty="0">
                <a:effectLst/>
                <a:latin typeface="Times New Roman" panose="02020603050405020304" pitchFamily="18" charset="0"/>
                <a:ea typeface="Calibri" panose="020F0502020204030204" pitchFamily="34" charset="0"/>
                <a:cs typeface="Arial" panose="020B0604020202020204" pitchFamily="34" charset="0"/>
              </a:rPr>
              <a:t>- a community-driven question and answer website for programming-related topics. Link: </a:t>
            </a:r>
            <a:r>
              <a:rPr lang="en-IN" sz="1050" u="sng" dirty="0">
                <a:effectLst/>
                <a:latin typeface="Times New Roman" panose="02020603050405020304" pitchFamily="18" charset="0"/>
                <a:ea typeface="Calibri" panose="020F0502020204030204" pitchFamily="34" charset="0"/>
                <a:cs typeface="Arial" panose="020B0604020202020204" pitchFamily="34" charset="0"/>
                <a:hlinkClick r:id="rId7"/>
              </a:rPr>
              <a:t>https://stackoverflow.com/</a:t>
            </a:r>
            <a:endParaRPr lang="en-IN" sz="1050" dirty="0">
              <a:effectLst/>
              <a:latin typeface="Calibri" panose="020F0502020204030204" pitchFamily="34" charset="0"/>
              <a:ea typeface="Calibri" panose="020F0502020204030204" pitchFamily="34" charset="0"/>
              <a:cs typeface="Arial" panose="020B0604020202020204" pitchFamily="34" charset="0"/>
            </a:endParaRPr>
          </a:p>
          <a:p>
            <a:pPr indent="0">
              <a:buNone/>
            </a:pPr>
            <a:r>
              <a:rPr lang="en-IN" sz="1050" dirty="0">
                <a:effectLst/>
                <a:latin typeface="Times New Roman" panose="02020603050405020304" pitchFamily="18" charset="0"/>
                <a:ea typeface="Calibri" panose="020F0502020204030204" pitchFamily="34" charset="0"/>
                <a:cs typeface="Arial" panose="020B0604020202020204" pitchFamily="34" charset="0"/>
              </a:rPr>
              <a:t>• </a:t>
            </a:r>
            <a:r>
              <a:rPr lang="en-IN" sz="1050" b="1" u="sng" dirty="0">
                <a:effectLst/>
                <a:latin typeface="Times New Roman" panose="02020603050405020304" pitchFamily="18" charset="0"/>
                <a:ea typeface="Calibri" panose="020F0502020204030204" pitchFamily="34" charset="0"/>
                <a:cs typeface="Arial" panose="020B0604020202020204" pitchFamily="34" charset="0"/>
              </a:rPr>
              <a:t>Detection </a:t>
            </a:r>
            <a:r>
              <a:rPr lang="en-IN" sz="1050" dirty="0">
                <a:effectLst/>
                <a:latin typeface="Times New Roman" panose="02020603050405020304" pitchFamily="18" charset="0"/>
                <a:ea typeface="Calibri" panose="020F0502020204030204" pitchFamily="34" charset="0"/>
                <a:cs typeface="Arial" panose="020B0604020202020204" pitchFamily="34" charset="0"/>
              </a:rPr>
              <a:t>- the process of identifying objects or patterns within an image or video. Link: </a:t>
            </a:r>
            <a:r>
              <a:rPr lang="en-IN" sz="1050" u="sng" dirty="0">
                <a:effectLst/>
                <a:latin typeface="Times New Roman" panose="02020603050405020304" pitchFamily="18" charset="0"/>
                <a:ea typeface="Calibri" panose="020F0502020204030204" pitchFamily="34" charset="0"/>
                <a:cs typeface="Arial" panose="020B0604020202020204" pitchFamily="34" charset="0"/>
                <a:hlinkClick r:id="rId8"/>
              </a:rPr>
              <a:t>https://towardsdatascience.com/implementing-real-time-object-detection-system-using-pytorch-and-opencv-70bac41148f7</a:t>
            </a:r>
            <a:r>
              <a:rPr lang="en-IN" sz="1050" dirty="0">
                <a:effectLst/>
                <a:latin typeface="Times New Roman" panose="02020603050405020304" pitchFamily="18" charset="0"/>
                <a:ea typeface="Calibri" panose="020F0502020204030204" pitchFamily="34" charset="0"/>
                <a:cs typeface="Arial" panose="020B0604020202020204" pitchFamily="34" charset="0"/>
              </a:rPr>
              <a:t> </a:t>
            </a:r>
            <a:endParaRPr lang="en-IN" sz="1050" dirty="0">
              <a:effectLst/>
              <a:latin typeface="Calibri" panose="020F0502020204030204" pitchFamily="34" charset="0"/>
              <a:ea typeface="Calibri" panose="020F0502020204030204" pitchFamily="34" charset="0"/>
              <a:cs typeface="Arial" panose="020B0604020202020204" pitchFamily="34" charset="0"/>
            </a:endParaRPr>
          </a:p>
          <a:p>
            <a:pPr indent="0">
              <a:buNone/>
            </a:pPr>
            <a:r>
              <a:rPr lang="en-IN" sz="1050" dirty="0">
                <a:effectLst/>
                <a:latin typeface="Times New Roman" panose="02020603050405020304" pitchFamily="18" charset="0"/>
                <a:ea typeface="Calibri" panose="020F0502020204030204" pitchFamily="34" charset="0"/>
                <a:cs typeface="Arial" panose="020B0604020202020204" pitchFamily="34" charset="0"/>
              </a:rPr>
              <a:t>• </a:t>
            </a:r>
            <a:r>
              <a:rPr lang="en-IN" sz="1050" b="1" u="sng" dirty="0">
                <a:effectLst/>
                <a:latin typeface="Times New Roman" panose="02020603050405020304" pitchFamily="18" charset="0"/>
                <a:ea typeface="Calibri" panose="020F0502020204030204" pitchFamily="34" charset="0"/>
                <a:cs typeface="Arial" panose="020B0604020202020204" pitchFamily="34" charset="0"/>
              </a:rPr>
              <a:t>Research Paper</a:t>
            </a:r>
            <a:r>
              <a:rPr lang="en-IN" sz="1050" dirty="0">
                <a:effectLst/>
                <a:latin typeface="Times New Roman" panose="02020603050405020304" pitchFamily="18" charset="0"/>
                <a:ea typeface="Calibri" panose="020F0502020204030204" pitchFamily="34" charset="0"/>
                <a:cs typeface="Arial" panose="020B0604020202020204" pitchFamily="34" charset="0"/>
              </a:rPr>
              <a:t> - a scholarly article that presents original research or analysis. Link: </a:t>
            </a:r>
            <a:r>
              <a:rPr lang="en-IN" sz="1050" u="sng" dirty="0">
                <a:effectLst/>
                <a:latin typeface="Times New Roman" panose="02020603050405020304" pitchFamily="18" charset="0"/>
                <a:ea typeface="Calibri" panose="020F0502020204030204" pitchFamily="34" charset="0"/>
                <a:cs typeface="Arial" panose="020B0604020202020204" pitchFamily="34" charset="0"/>
                <a:hlinkClick r:id="rId9"/>
              </a:rPr>
              <a:t>https://paperswithcode.com/task/real-time-object-detection</a:t>
            </a:r>
            <a:r>
              <a:rPr lang="en-IN" sz="1050" dirty="0">
                <a:effectLst/>
                <a:latin typeface="Times New Roman" panose="02020603050405020304" pitchFamily="18" charset="0"/>
                <a:ea typeface="Calibri" panose="020F0502020204030204" pitchFamily="34" charset="0"/>
                <a:cs typeface="Arial" panose="020B0604020202020204" pitchFamily="34" charset="0"/>
              </a:rPr>
              <a:t> </a:t>
            </a:r>
            <a:endParaRPr lang="en-IN" sz="1050" dirty="0">
              <a:effectLst/>
              <a:latin typeface="Calibri" panose="020F0502020204030204" pitchFamily="34" charset="0"/>
              <a:ea typeface="Calibri" panose="020F0502020204030204" pitchFamily="34" charset="0"/>
              <a:cs typeface="Arial" panose="020B0604020202020204" pitchFamily="34" charset="0"/>
            </a:endParaRPr>
          </a:p>
          <a:p>
            <a:pPr indent="0">
              <a:buNone/>
            </a:pPr>
            <a:r>
              <a:rPr lang="en-IN" sz="1050" dirty="0">
                <a:effectLst/>
                <a:latin typeface="Times New Roman" panose="02020603050405020304" pitchFamily="18" charset="0"/>
                <a:ea typeface="Calibri" panose="020F0502020204030204" pitchFamily="34" charset="0"/>
                <a:cs typeface="Arial" panose="020B0604020202020204" pitchFamily="34" charset="0"/>
              </a:rPr>
              <a:t>• </a:t>
            </a:r>
            <a:r>
              <a:rPr lang="en-IN" sz="1050" b="1" u="sng" dirty="0">
                <a:effectLst/>
                <a:latin typeface="Times New Roman" panose="02020603050405020304" pitchFamily="18" charset="0"/>
                <a:ea typeface="Calibri" panose="020F0502020204030204" pitchFamily="34" charset="0"/>
                <a:cs typeface="Arial" panose="020B0604020202020204" pitchFamily="34" charset="0"/>
              </a:rPr>
              <a:t>Computer Vision</a:t>
            </a:r>
            <a:r>
              <a:rPr lang="en-IN" sz="1050" dirty="0">
                <a:effectLst/>
                <a:latin typeface="Times New Roman" panose="02020603050405020304" pitchFamily="18" charset="0"/>
                <a:ea typeface="Calibri" panose="020F0502020204030204" pitchFamily="34" charset="0"/>
                <a:cs typeface="Arial" panose="020B0604020202020204" pitchFamily="34" charset="0"/>
              </a:rPr>
              <a:t> - a field of study focused on enabling machines to interpret and understand visual data. Link: </a:t>
            </a:r>
            <a:r>
              <a:rPr lang="en-IN" sz="1050" u="sng" dirty="0">
                <a:effectLst/>
                <a:latin typeface="Times New Roman" panose="02020603050405020304" pitchFamily="18" charset="0"/>
                <a:ea typeface="Calibri" panose="020F0502020204030204" pitchFamily="34" charset="0"/>
                <a:cs typeface="Arial" panose="020B0604020202020204" pitchFamily="34" charset="0"/>
                <a:hlinkClick r:id="rId10"/>
              </a:rPr>
              <a:t>https://docs.opencv.org/4.x/</a:t>
            </a:r>
            <a:endParaRPr lang="en-IN" sz="1050" dirty="0">
              <a:effectLst/>
              <a:latin typeface="Calibri" panose="020F0502020204030204" pitchFamily="34" charset="0"/>
              <a:ea typeface="Calibri" panose="020F0502020204030204" pitchFamily="34" charset="0"/>
              <a:cs typeface="Arial" panose="020B0604020202020204" pitchFamily="34" charset="0"/>
            </a:endParaRPr>
          </a:p>
          <a:p>
            <a:pPr indent="0">
              <a:buNone/>
            </a:pPr>
            <a:r>
              <a:rPr lang="en-IN" sz="1050" dirty="0">
                <a:effectLst/>
                <a:latin typeface="Times New Roman" panose="02020603050405020304" pitchFamily="18" charset="0"/>
                <a:ea typeface="Calibri" panose="020F0502020204030204" pitchFamily="34" charset="0"/>
                <a:cs typeface="Arial" panose="020B0604020202020204" pitchFamily="34" charset="0"/>
              </a:rPr>
              <a:t>• </a:t>
            </a:r>
            <a:r>
              <a:rPr lang="en-IN" sz="1050" b="1" u="sng" dirty="0">
                <a:effectLst/>
                <a:latin typeface="Times New Roman" panose="02020603050405020304" pitchFamily="18" charset="0"/>
                <a:ea typeface="Calibri" panose="020F0502020204030204" pitchFamily="34" charset="0"/>
                <a:cs typeface="Arial" panose="020B0604020202020204" pitchFamily="34" charset="0"/>
              </a:rPr>
              <a:t>Globalaveragepooling2d </a:t>
            </a:r>
            <a:r>
              <a:rPr lang="en-IN" sz="1050" dirty="0">
                <a:effectLst/>
                <a:latin typeface="Times New Roman" panose="02020603050405020304" pitchFamily="18" charset="0"/>
                <a:ea typeface="Calibri" panose="020F0502020204030204" pitchFamily="34" charset="0"/>
                <a:cs typeface="Arial" panose="020B0604020202020204" pitchFamily="34" charset="0"/>
              </a:rPr>
              <a:t>- a layer in </a:t>
            </a:r>
            <a:r>
              <a:rPr lang="en-IN" sz="1050" dirty="0" err="1">
                <a:effectLst/>
                <a:latin typeface="Times New Roman" panose="02020603050405020304" pitchFamily="18" charset="0"/>
                <a:ea typeface="Calibri" panose="020F0502020204030204" pitchFamily="34" charset="0"/>
                <a:cs typeface="Arial" panose="020B0604020202020204" pitchFamily="34" charset="0"/>
              </a:rPr>
              <a:t>Keras</a:t>
            </a:r>
            <a:r>
              <a:rPr lang="en-IN" sz="1050" dirty="0">
                <a:effectLst/>
                <a:latin typeface="Times New Roman" panose="02020603050405020304" pitchFamily="18" charset="0"/>
                <a:ea typeface="Calibri" panose="020F0502020204030204" pitchFamily="34" charset="0"/>
                <a:cs typeface="Arial" panose="020B0604020202020204" pitchFamily="34" charset="0"/>
              </a:rPr>
              <a:t> that computes the average value of each feature map in a convolutional neural network. Link: </a:t>
            </a:r>
            <a:r>
              <a:rPr lang="en-IN" sz="1050" u="sng" dirty="0">
                <a:effectLst/>
                <a:latin typeface="Times New Roman" panose="02020603050405020304" pitchFamily="18" charset="0"/>
                <a:ea typeface="Calibri" panose="020F0502020204030204" pitchFamily="34" charset="0"/>
                <a:cs typeface="Arial" panose="020B0604020202020204" pitchFamily="34" charset="0"/>
                <a:hlinkClick r:id="rId11"/>
              </a:rPr>
              <a:t>https://www.tensorflow.org/api_docs/python/tf/keras/layers/GlobalAveragePooling2D</a:t>
            </a:r>
            <a:r>
              <a:rPr lang="en-IN" sz="1050" dirty="0">
                <a:effectLst/>
                <a:latin typeface="Times New Roman" panose="02020603050405020304" pitchFamily="18" charset="0"/>
                <a:ea typeface="Calibri" panose="020F0502020204030204" pitchFamily="34" charset="0"/>
                <a:cs typeface="Arial" panose="020B0604020202020204" pitchFamily="34" charset="0"/>
              </a:rPr>
              <a:t> </a:t>
            </a:r>
            <a:endParaRPr lang="en-IN" sz="1050" dirty="0">
              <a:effectLst/>
              <a:latin typeface="Calibri" panose="020F0502020204030204" pitchFamily="34" charset="0"/>
              <a:ea typeface="Calibri" panose="020F0502020204030204" pitchFamily="34" charset="0"/>
              <a:cs typeface="Arial" panose="020B0604020202020204" pitchFamily="34" charset="0"/>
            </a:endParaRPr>
          </a:p>
          <a:p>
            <a:pPr marL="0" indent="0">
              <a:spcAft>
                <a:spcPts val="85"/>
              </a:spcAft>
              <a:buNone/>
              <a:tabLst>
                <a:tab pos="457200" algn="l"/>
              </a:tabLst>
            </a:pPr>
            <a:endParaRPr lang="en-US" sz="800" dirty="0">
              <a:latin typeface="Times New Roman" panose="02020603050405020304" pitchFamily="18" charset="0"/>
              <a:ea typeface="Calibri" panose="020F0502020204030204" pitchFamily="34" charset="0"/>
              <a:cs typeface="Times New Roman" panose="02020603050405020304" pitchFamily="18" charset="0"/>
            </a:endParaRPr>
          </a:p>
          <a:p>
            <a:pPr marL="342900" indent="-342900">
              <a:spcAft>
                <a:spcPts val="85"/>
              </a:spcAft>
              <a:tabLst>
                <a:tab pos="457200" algn="l"/>
              </a:tabLst>
            </a:pPr>
            <a:endParaRPr lang="en-US" sz="800" u="sng" dirty="0">
              <a:latin typeface="Times New Roman" panose="02020603050405020304" pitchFamily="18" charset="0"/>
              <a:ea typeface="Calibri" panose="020F0502020204030204" pitchFamily="34" charset="0"/>
              <a:cs typeface="Times New Roman" panose="02020603050405020304" pitchFamily="18" charset="0"/>
            </a:endParaRPr>
          </a:p>
          <a:p>
            <a:pPr marL="342900" indent="-342900">
              <a:spcAft>
                <a:spcPts val="85"/>
              </a:spcAft>
              <a:tabLst>
                <a:tab pos="457200" algn="l"/>
              </a:tabLst>
            </a:pPr>
            <a:endParaRPr lang="en-US" sz="800" u="sng" dirty="0">
              <a:latin typeface="Times New Roman" panose="02020603050405020304" pitchFamily="18" charset="0"/>
              <a:ea typeface="Calibri" panose="020F0502020204030204" pitchFamily="34" charset="0"/>
              <a:cs typeface="Times New Roman" panose="02020603050405020304" pitchFamily="18" charset="0"/>
            </a:endParaRPr>
          </a:p>
          <a:p>
            <a:pPr marL="342900" indent="-342900">
              <a:spcAft>
                <a:spcPts val="85"/>
              </a:spcAft>
              <a:tabLst>
                <a:tab pos="457200" algn="l"/>
              </a:tabLst>
            </a:pPr>
            <a:endParaRPr lang="en-US" sz="800" u="sng" dirty="0">
              <a:latin typeface="Times New Roman" panose="02020603050405020304" pitchFamily="18" charset="0"/>
              <a:ea typeface="Calibri" panose="020F0502020204030204" pitchFamily="34" charset="0"/>
              <a:cs typeface="Times New Roman" panose="02020603050405020304" pitchFamily="18" charset="0"/>
            </a:endParaRPr>
          </a:p>
          <a:p>
            <a:pPr marL="342900" indent="-342900">
              <a:spcAft>
                <a:spcPts val="85"/>
              </a:spcAft>
              <a:tabLst>
                <a:tab pos="457200" algn="l"/>
              </a:tabLst>
            </a:pPr>
            <a:endParaRPr lang="en-US" sz="800" u="sng"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indent="-342900">
              <a:spcAft>
                <a:spcPts val="85"/>
              </a:spcAft>
              <a:tabLst>
                <a:tab pos="457200" algn="l"/>
              </a:tabLst>
            </a:pPr>
            <a:endParaRPr lang="en-IN" sz="800" b="1" dirty="0">
              <a:effectLst/>
              <a:latin typeface="Calibri" panose="020F0502020204030204" pitchFamily="34" charset="0"/>
              <a:ea typeface="Calibri" panose="020F0502020204030204" pitchFamily="34" charset="0"/>
            </a:endParaRPr>
          </a:p>
          <a:p>
            <a:pPr marL="342900" lvl="0" indent="-342900">
              <a:spcAft>
                <a:spcPts val="85"/>
              </a:spcAft>
              <a:buFont typeface="Arial" panose="020B0604020202020204" pitchFamily="34" charset="0"/>
              <a:buChar char="•"/>
              <a:tabLst>
                <a:tab pos="457200" algn="l"/>
              </a:tabLst>
            </a:pPr>
            <a:endParaRPr lang="en-IN" sz="800" dirty="0"/>
          </a:p>
        </p:txBody>
      </p:sp>
      <p:sp>
        <p:nvSpPr>
          <p:cNvPr id="10" name="Rectangle 9">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63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36762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976828-3EC3-860B-8DE6-9E4C712CCD69}"/>
              </a:ext>
            </a:extLst>
          </p:cNvPr>
          <p:cNvSpPr>
            <a:spLocks noGrp="1"/>
          </p:cNvSpPr>
          <p:nvPr>
            <p:ph type="title"/>
          </p:nvPr>
        </p:nvSpPr>
        <p:spPr>
          <a:xfrm>
            <a:off x="1371599" y="294538"/>
            <a:ext cx="9895951" cy="1033669"/>
          </a:xfrm>
        </p:spPr>
        <p:txBody>
          <a:bodyPr>
            <a:normAutofit/>
          </a:bodyPr>
          <a:lstStyle/>
          <a:p>
            <a:r>
              <a:rPr lang="en-US" sz="3400" b="1">
                <a:solidFill>
                  <a:srgbClr val="FFFFFF"/>
                </a:solidFill>
                <a:effectLst/>
                <a:ea typeface="Calibri" panose="020F0502020204030204" pitchFamily="34" charset="0"/>
                <a:cs typeface="Arial" panose="020B0604020202020204" pitchFamily="34" charset="0"/>
              </a:rPr>
              <a:t>Table of Contents</a:t>
            </a:r>
            <a:br>
              <a:rPr lang="en-IN" sz="3400">
                <a:solidFill>
                  <a:srgbClr val="FFFFFF"/>
                </a:solidFill>
                <a:effectLst/>
                <a:latin typeface="Calibri" panose="020F0502020204030204" pitchFamily="34" charset="0"/>
                <a:ea typeface="Calibri" panose="020F0502020204030204" pitchFamily="34" charset="0"/>
                <a:cs typeface="Arial" panose="020B0604020202020204" pitchFamily="34" charset="0"/>
              </a:rPr>
            </a:br>
            <a:endParaRPr lang="en-IN" sz="3400">
              <a:solidFill>
                <a:srgbClr val="FFFFFF"/>
              </a:solidFill>
            </a:endParaRPr>
          </a:p>
        </p:txBody>
      </p:sp>
      <p:sp>
        <p:nvSpPr>
          <p:cNvPr id="3" name="Content Placeholder 2">
            <a:extLst>
              <a:ext uri="{FF2B5EF4-FFF2-40B4-BE49-F238E27FC236}">
                <a16:creationId xmlns:a16="http://schemas.microsoft.com/office/drawing/2014/main" id="{011BB0DF-C708-312A-D877-0A6C8EF7EA91}"/>
              </a:ext>
            </a:extLst>
          </p:cNvPr>
          <p:cNvSpPr>
            <a:spLocks noGrp="1"/>
          </p:cNvSpPr>
          <p:nvPr>
            <p:ph idx="1"/>
          </p:nvPr>
        </p:nvSpPr>
        <p:spPr>
          <a:xfrm>
            <a:off x="1371599" y="2318197"/>
            <a:ext cx="9724031" cy="3683358"/>
          </a:xfrm>
        </p:spPr>
        <p:txBody>
          <a:bodyPr anchor="ctr">
            <a:normAutofit/>
          </a:bodyPr>
          <a:lstStyle/>
          <a:p>
            <a:pPr marL="342900" lvl="0" indent="-342900">
              <a:buFont typeface="+mj-lt"/>
              <a:buAutoNum type="arabicParenR"/>
            </a:pPr>
            <a:r>
              <a:rPr lang="en-US" sz="2000">
                <a:effectLst/>
                <a:latin typeface="Times New Roman" panose="02020603050405020304" pitchFamily="18" charset="0"/>
                <a:ea typeface="Times New Roman" panose="02020603050405020304" pitchFamily="18" charset="0"/>
                <a:cs typeface="Arial" panose="020B0604020202020204" pitchFamily="34" charset="0"/>
              </a:rPr>
              <a:t>Project Objectives</a:t>
            </a:r>
            <a:endParaRPr lang="en-IN" sz="2000">
              <a:effectLst/>
              <a:latin typeface="Calibri" panose="020F0502020204030204" pitchFamily="34" charset="0"/>
              <a:ea typeface="Calibri" panose="020F0502020204030204" pitchFamily="34" charset="0"/>
              <a:cs typeface="Arial" panose="020B0604020202020204" pitchFamily="34" charset="0"/>
            </a:endParaRPr>
          </a:p>
          <a:p>
            <a:pPr marL="342900" lvl="0" indent="-342900">
              <a:buFont typeface="+mj-lt"/>
              <a:buAutoNum type="arabicParenR"/>
            </a:pPr>
            <a:r>
              <a:rPr lang="en-US" sz="2000">
                <a:effectLst/>
                <a:latin typeface="Times New Roman" panose="02020603050405020304" pitchFamily="18" charset="0"/>
                <a:ea typeface="Times New Roman" panose="02020603050405020304" pitchFamily="18" charset="0"/>
                <a:cs typeface="Arial" panose="020B0604020202020204" pitchFamily="34" charset="0"/>
              </a:rPr>
              <a:t>Introduction</a:t>
            </a:r>
            <a:endParaRPr lang="en-IN" sz="2000">
              <a:effectLst/>
              <a:latin typeface="Calibri" panose="020F0502020204030204" pitchFamily="34" charset="0"/>
              <a:ea typeface="Calibri" panose="020F0502020204030204" pitchFamily="34" charset="0"/>
              <a:cs typeface="Arial" panose="020B0604020202020204" pitchFamily="34" charset="0"/>
            </a:endParaRPr>
          </a:p>
          <a:p>
            <a:pPr marL="342900" lvl="0" indent="-342900">
              <a:buFont typeface="+mj-lt"/>
              <a:buAutoNum type="arabicParenR"/>
            </a:pPr>
            <a:r>
              <a:rPr lang="en-US" sz="2000">
                <a:effectLst/>
                <a:latin typeface="Times New Roman" panose="02020603050405020304" pitchFamily="18" charset="0"/>
                <a:ea typeface="Times New Roman" panose="02020603050405020304" pitchFamily="18" charset="0"/>
                <a:cs typeface="Arial" panose="020B0604020202020204" pitchFamily="34" charset="0"/>
              </a:rPr>
              <a:t>Background Details</a:t>
            </a:r>
            <a:endParaRPr lang="en-IN" sz="2000">
              <a:effectLst/>
              <a:latin typeface="Calibri" panose="020F0502020204030204" pitchFamily="34" charset="0"/>
              <a:ea typeface="Calibri" panose="020F0502020204030204" pitchFamily="34" charset="0"/>
              <a:cs typeface="Arial" panose="020B0604020202020204" pitchFamily="34" charset="0"/>
            </a:endParaRPr>
          </a:p>
          <a:p>
            <a:pPr marL="342900" lvl="0" indent="-342900" hangingPunct="0">
              <a:buFont typeface="+mj-lt"/>
              <a:buAutoNum type="arabicParenR"/>
            </a:pPr>
            <a:r>
              <a:rPr lang="en-US" sz="2000">
                <a:effectLst/>
                <a:latin typeface="Times New Roman" panose="02020603050405020304" pitchFamily="18" charset="0"/>
                <a:ea typeface="Calibri" panose="020F0502020204030204" pitchFamily="34" charset="0"/>
                <a:cs typeface="Arial" panose="020B0604020202020204" pitchFamily="34" charset="0"/>
              </a:rPr>
              <a:t>System Design &amp; Methodology</a:t>
            </a:r>
            <a:endParaRPr lang="en-IN" sz="2000">
              <a:effectLst/>
              <a:latin typeface="Calibri" panose="020F0502020204030204" pitchFamily="34" charset="0"/>
              <a:ea typeface="Calibri" panose="020F0502020204030204" pitchFamily="34" charset="0"/>
              <a:cs typeface="Arial" panose="020B0604020202020204" pitchFamily="34" charset="0"/>
            </a:endParaRPr>
          </a:p>
          <a:p>
            <a:pPr marL="342900" lvl="0" indent="-342900" hangingPunct="0">
              <a:buFont typeface="+mj-lt"/>
              <a:buAutoNum type="arabicParenR"/>
            </a:pPr>
            <a:r>
              <a:rPr lang="en-US" sz="2000">
                <a:effectLst/>
                <a:latin typeface="Times New Roman" panose="02020603050405020304" pitchFamily="18" charset="0"/>
                <a:ea typeface="Calibri" panose="020F0502020204030204" pitchFamily="34" charset="0"/>
                <a:cs typeface="Arial" panose="020B0604020202020204" pitchFamily="34" charset="0"/>
              </a:rPr>
              <a:t>Implementation and Results</a:t>
            </a:r>
            <a:endParaRPr lang="en-IN" sz="2000">
              <a:effectLst/>
              <a:latin typeface="Calibri" panose="020F0502020204030204" pitchFamily="34" charset="0"/>
              <a:ea typeface="Calibri" panose="020F0502020204030204" pitchFamily="34" charset="0"/>
              <a:cs typeface="Arial" panose="020B0604020202020204" pitchFamily="34" charset="0"/>
            </a:endParaRPr>
          </a:p>
          <a:p>
            <a:pPr marL="342900" lvl="0" indent="-342900" hangingPunct="0">
              <a:buFont typeface="+mj-lt"/>
              <a:buAutoNum type="arabicParenR"/>
            </a:pPr>
            <a:r>
              <a:rPr lang="en-US" sz="2000">
                <a:effectLst/>
                <a:latin typeface="Times New Roman" panose="02020603050405020304" pitchFamily="18" charset="0"/>
                <a:ea typeface="Calibri" panose="020F0502020204030204" pitchFamily="34" charset="0"/>
                <a:cs typeface="Arial" panose="020B0604020202020204" pitchFamily="34" charset="0"/>
              </a:rPr>
              <a:t>Conclusion</a:t>
            </a:r>
            <a:endParaRPr lang="en-IN" sz="2000">
              <a:effectLst/>
              <a:latin typeface="Calibri" panose="020F0502020204030204" pitchFamily="34" charset="0"/>
              <a:ea typeface="Calibri" panose="020F0502020204030204" pitchFamily="34" charset="0"/>
              <a:cs typeface="Arial" panose="020B0604020202020204" pitchFamily="34" charset="0"/>
            </a:endParaRPr>
          </a:p>
          <a:p>
            <a:pPr marL="342900" lvl="0" indent="-342900" hangingPunct="0">
              <a:buFont typeface="+mj-lt"/>
              <a:buAutoNum type="arabicParenR"/>
            </a:pPr>
            <a:r>
              <a:rPr lang="en-US" sz="2000">
                <a:effectLst/>
                <a:latin typeface="Times New Roman" panose="02020603050405020304" pitchFamily="18" charset="0"/>
                <a:ea typeface="Calibri" panose="020F0502020204030204" pitchFamily="34" charset="0"/>
                <a:cs typeface="Arial" panose="020B0604020202020204" pitchFamily="34" charset="0"/>
              </a:rPr>
              <a:t>References</a:t>
            </a:r>
            <a:endParaRPr lang="en-IN" sz="2000">
              <a:effectLst/>
              <a:latin typeface="Calibri" panose="020F0502020204030204" pitchFamily="34" charset="0"/>
              <a:ea typeface="Calibri" panose="020F0502020204030204" pitchFamily="34" charset="0"/>
              <a:cs typeface="Arial" panose="020B0604020202020204" pitchFamily="34" charset="0"/>
            </a:endParaRPr>
          </a:p>
          <a:p>
            <a:endParaRPr lang="en-IN" sz="2000"/>
          </a:p>
        </p:txBody>
      </p:sp>
    </p:spTree>
    <p:extLst>
      <p:ext uri="{BB962C8B-B14F-4D97-AF65-F5344CB8AC3E}">
        <p14:creationId xmlns:p14="http://schemas.microsoft.com/office/powerpoint/2010/main" val="16709162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D2C4BFA1-2075-4901-9E24-E41D1FDD51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9" name="Oval 5">
              <a:extLst>
                <a:ext uri="{FF2B5EF4-FFF2-40B4-BE49-F238E27FC236}">
                  <a16:creationId xmlns:a16="http://schemas.microsoft.com/office/drawing/2014/main" id="{985A7375-E3AF-4F5C-85AE-17E8832952C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sp>
        <p:sp>
          <p:nvSpPr>
            <p:cNvPr id="10" name="Oval 9">
              <a:extLst>
                <a:ext uri="{FF2B5EF4-FFF2-40B4-BE49-F238E27FC236}">
                  <a16:creationId xmlns:a16="http://schemas.microsoft.com/office/drawing/2014/main" id="{F0307F65-8304-4FA8-A841-D4D7625411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sp>
        <p:sp>
          <p:nvSpPr>
            <p:cNvPr id="11" name="Oval 5">
              <a:extLst>
                <a:ext uri="{FF2B5EF4-FFF2-40B4-BE49-F238E27FC236}">
                  <a16:creationId xmlns:a16="http://schemas.microsoft.com/office/drawing/2014/main" id="{C8B8394C-136F-4E05-A002-D93A5E79CD5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sp>
      </p:grpSp>
      <p:sp>
        <p:nvSpPr>
          <p:cNvPr id="13" name="Rectangle 12">
            <a:extLst>
              <a:ext uri="{FF2B5EF4-FFF2-40B4-BE49-F238E27FC236}">
                <a16:creationId xmlns:a16="http://schemas.microsoft.com/office/drawing/2014/main" id="{053FB2EE-284F-4C87-AB3D-BBF87A9FAB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14600"/>
            <a:ext cx="12192000"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3FADE0C-4A0E-030C-2D51-0482235DF888}"/>
              </a:ext>
            </a:extLst>
          </p:cNvPr>
          <p:cNvSpPr>
            <a:spLocks noGrp="1"/>
          </p:cNvSpPr>
          <p:nvPr>
            <p:ph type="ctrTitle"/>
          </p:nvPr>
        </p:nvSpPr>
        <p:spPr>
          <a:xfrm>
            <a:off x="1524000" y="2776538"/>
            <a:ext cx="9144000" cy="1381188"/>
          </a:xfrm>
        </p:spPr>
        <p:txBody>
          <a:bodyPr anchor="ctr">
            <a:normAutofit/>
          </a:bodyPr>
          <a:lstStyle/>
          <a:p>
            <a:r>
              <a:rPr lang="en-US" sz="4000" dirty="0">
                <a:solidFill>
                  <a:schemeClr val="bg2"/>
                </a:solidFill>
              </a:rPr>
              <a:t>THANKYOU!</a:t>
            </a:r>
            <a:endParaRPr lang="en-IN" sz="4000" dirty="0">
              <a:solidFill>
                <a:schemeClr val="bg2"/>
              </a:solidFill>
            </a:endParaRPr>
          </a:p>
        </p:txBody>
      </p:sp>
    </p:spTree>
    <p:extLst>
      <p:ext uri="{BB962C8B-B14F-4D97-AF65-F5344CB8AC3E}">
        <p14:creationId xmlns:p14="http://schemas.microsoft.com/office/powerpoint/2010/main" val="750692065"/>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8">
            <a:extLst>
              <a:ext uri="{FF2B5EF4-FFF2-40B4-BE49-F238E27FC236}">
                <a16:creationId xmlns:a16="http://schemas.microsoft.com/office/drawing/2014/main" id="{3346177D-ADC4-4968-B747-5CFCD390B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7F5B5B-5CE1-2273-6A0E-317982D6596F}"/>
              </a:ext>
            </a:extLst>
          </p:cNvPr>
          <p:cNvSpPr>
            <a:spLocks noGrp="1"/>
          </p:cNvSpPr>
          <p:nvPr>
            <p:ph type="title"/>
          </p:nvPr>
        </p:nvSpPr>
        <p:spPr>
          <a:xfrm>
            <a:off x="5596501" y="489508"/>
            <a:ext cx="5754896" cy="1667569"/>
          </a:xfrm>
        </p:spPr>
        <p:txBody>
          <a:bodyPr anchor="b">
            <a:normAutofit/>
          </a:bodyPr>
          <a:lstStyle/>
          <a:p>
            <a:r>
              <a:rPr lang="en-US" sz="4000" b="1" dirty="0"/>
              <a:t>Project Objectives</a:t>
            </a:r>
            <a:endParaRPr lang="en-IN" sz="4000" b="1" dirty="0"/>
          </a:p>
        </p:txBody>
      </p:sp>
      <p:pic>
        <p:nvPicPr>
          <p:cNvPr id="4" name="Picture 3" descr="Diagram&#10;&#10;Description automatically generated">
            <a:extLst>
              <a:ext uri="{FF2B5EF4-FFF2-40B4-BE49-F238E27FC236}">
                <a16:creationId xmlns:a16="http://schemas.microsoft.com/office/drawing/2014/main" id="{0FEE35F2-6352-8759-E1BD-C7B72EE624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0602" y="2665643"/>
            <a:ext cx="4457539" cy="2094615"/>
          </a:xfrm>
          <a:prstGeom prst="rect">
            <a:avLst/>
          </a:prstGeom>
        </p:spPr>
      </p:pic>
      <p:sp>
        <p:nvSpPr>
          <p:cNvPr id="3" name="Content Placeholder 2">
            <a:extLst>
              <a:ext uri="{FF2B5EF4-FFF2-40B4-BE49-F238E27FC236}">
                <a16:creationId xmlns:a16="http://schemas.microsoft.com/office/drawing/2014/main" id="{CCFF84F6-2C77-C35B-801B-2A6710C2ADC7}"/>
              </a:ext>
            </a:extLst>
          </p:cNvPr>
          <p:cNvSpPr>
            <a:spLocks noGrp="1"/>
          </p:cNvSpPr>
          <p:nvPr>
            <p:ph idx="1"/>
          </p:nvPr>
        </p:nvSpPr>
        <p:spPr>
          <a:xfrm>
            <a:off x="5596502" y="2405894"/>
            <a:ext cx="5754896" cy="3197464"/>
          </a:xfrm>
        </p:spPr>
        <p:txBody>
          <a:bodyPr anchor="t">
            <a:normAutofit/>
          </a:bodyPr>
          <a:lstStyle/>
          <a:p>
            <a:r>
              <a:rPr lang="en-US" sz="1400" b="1">
                <a:effectLst/>
                <a:latin typeface="Times New Roman" panose="02020603050405020304" pitchFamily="18" charset="0"/>
                <a:ea typeface="Calibri" panose="020F0502020204030204" pitchFamily="34" charset="0"/>
                <a:cs typeface="Arial" panose="020B0604020202020204" pitchFamily="34" charset="0"/>
              </a:rPr>
              <a:t>Crop Recommendation -</a:t>
            </a:r>
            <a:r>
              <a:rPr lang="en-US" sz="1400">
                <a:effectLst/>
                <a:latin typeface="Times New Roman" panose="02020603050405020304" pitchFamily="18" charset="0"/>
                <a:ea typeface="Calibri" panose="020F0502020204030204" pitchFamily="34" charset="0"/>
                <a:cs typeface="Arial" panose="020B0604020202020204" pitchFamily="34" charset="0"/>
              </a:rPr>
              <a:t> Our ML model predicts the most suitable crop for farmers by analyzing various parameters such as soil quality, climatic conditions, and historical crop yield data. </a:t>
            </a:r>
            <a:endParaRPr lang="en-IN" sz="1400">
              <a:effectLst/>
              <a:latin typeface="Calibri" panose="020F0502020204030204" pitchFamily="34" charset="0"/>
              <a:ea typeface="Calibri" panose="020F0502020204030204" pitchFamily="34" charset="0"/>
              <a:cs typeface="Arial" panose="020B0604020202020204" pitchFamily="34" charset="0"/>
            </a:endParaRPr>
          </a:p>
          <a:p>
            <a:r>
              <a:rPr lang="en-US" sz="1400" b="1">
                <a:effectLst/>
                <a:latin typeface="Times New Roman" panose="02020603050405020304" pitchFamily="18" charset="0"/>
                <a:ea typeface="Calibri" panose="020F0502020204030204" pitchFamily="34" charset="0"/>
                <a:cs typeface="Arial" panose="020B0604020202020204" pitchFamily="34" charset="0"/>
              </a:rPr>
              <a:t>Fertilizer Recommendation</a:t>
            </a:r>
            <a:r>
              <a:rPr lang="en-US" sz="1400">
                <a:effectLst/>
                <a:latin typeface="Times New Roman" panose="02020603050405020304" pitchFamily="18" charset="0"/>
                <a:ea typeface="Calibri" panose="020F0502020204030204" pitchFamily="34" charset="0"/>
                <a:cs typeface="Arial" panose="020B0604020202020204" pitchFamily="34" charset="0"/>
              </a:rPr>
              <a:t> - Our ML model uses various parameters to provide farmers with personalized suggestions to manage nutrient levels in the soil. By analyzing factors such as soil quality, crop type, and historical data, the model offers recommendations for fertilizer usage and soil management practices. </a:t>
            </a:r>
            <a:endParaRPr lang="en-IN" sz="1400">
              <a:effectLst/>
              <a:latin typeface="Calibri" panose="020F0502020204030204" pitchFamily="34" charset="0"/>
              <a:ea typeface="Calibri" panose="020F0502020204030204" pitchFamily="34" charset="0"/>
              <a:cs typeface="Arial" panose="020B0604020202020204" pitchFamily="34" charset="0"/>
            </a:endParaRPr>
          </a:p>
          <a:p>
            <a:r>
              <a:rPr lang="en-US" sz="1400" b="1">
                <a:effectLst/>
                <a:latin typeface="Times New Roman" panose="02020603050405020304" pitchFamily="18" charset="0"/>
                <a:ea typeface="Calibri" panose="020F0502020204030204" pitchFamily="34" charset="0"/>
                <a:cs typeface="Arial" panose="020B0604020202020204" pitchFamily="34" charset="0"/>
              </a:rPr>
              <a:t>Crop Disease Classification</a:t>
            </a:r>
            <a:r>
              <a:rPr lang="en-US" sz="1400">
                <a:effectLst/>
                <a:latin typeface="Times New Roman" panose="02020603050405020304" pitchFamily="18" charset="0"/>
                <a:ea typeface="Calibri" panose="020F0502020204030204" pitchFamily="34" charset="0"/>
                <a:cs typeface="Arial" panose="020B0604020202020204" pitchFamily="34" charset="0"/>
              </a:rPr>
              <a:t> - Our ML model utilizes image recognition technology to classify plant diseases based on input images provided by farmers. By analyzing the image, the model identifies the disease and explains why it has occurred in the plant. Additionally, the model provides personalized remedies to cure the plant, based on the disease identified and other environmental factors. </a:t>
            </a:r>
            <a:endParaRPr lang="en-IN" sz="1400">
              <a:effectLst/>
              <a:latin typeface="Calibri" panose="020F0502020204030204" pitchFamily="34" charset="0"/>
              <a:ea typeface="Calibri" panose="020F0502020204030204" pitchFamily="34" charset="0"/>
              <a:cs typeface="Arial" panose="020B0604020202020204" pitchFamily="34" charset="0"/>
            </a:endParaRPr>
          </a:p>
          <a:p>
            <a:endParaRPr lang="en-IN" sz="1400"/>
          </a:p>
        </p:txBody>
      </p:sp>
      <p:sp>
        <p:nvSpPr>
          <p:cNvPr id="24" name="Rectangle 10">
            <a:extLst>
              <a:ext uri="{FF2B5EF4-FFF2-40B4-BE49-F238E27FC236}">
                <a16:creationId xmlns:a16="http://schemas.microsoft.com/office/drawing/2014/main" id="{0844A943-BF79-4FEA-ABB1-3BD54D2366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90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437CC72-F4A8-4DC3-AFAB-D22C482C8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50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16534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68C09E-4640-992C-3880-9894753894FD}"/>
              </a:ext>
            </a:extLst>
          </p:cNvPr>
          <p:cNvSpPr>
            <a:spLocks noGrp="1"/>
          </p:cNvSpPr>
          <p:nvPr>
            <p:ph type="title"/>
          </p:nvPr>
        </p:nvSpPr>
        <p:spPr>
          <a:xfrm>
            <a:off x="1371599" y="294538"/>
            <a:ext cx="9895951" cy="1033669"/>
          </a:xfrm>
        </p:spPr>
        <p:txBody>
          <a:bodyPr>
            <a:normAutofit/>
          </a:bodyPr>
          <a:lstStyle/>
          <a:p>
            <a:r>
              <a:rPr lang="en-US" sz="4000" b="1">
                <a:solidFill>
                  <a:srgbClr val="FFFFFF"/>
                </a:solidFill>
              </a:rPr>
              <a:t>Introduction</a:t>
            </a:r>
            <a:endParaRPr lang="en-IN" sz="4000" b="1">
              <a:solidFill>
                <a:srgbClr val="FFFFFF"/>
              </a:solidFill>
            </a:endParaRPr>
          </a:p>
        </p:txBody>
      </p:sp>
      <p:sp>
        <p:nvSpPr>
          <p:cNvPr id="3" name="Content Placeholder 2">
            <a:extLst>
              <a:ext uri="{FF2B5EF4-FFF2-40B4-BE49-F238E27FC236}">
                <a16:creationId xmlns:a16="http://schemas.microsoft.com/office/drawing/2014/main" id="{FB793D49-E17F-6E78-D5BA-D2FFF13EFAAD}"/>
              </a:ext>
            </a:extLst>
          </p:cNvPr>
          <p:cNvSpPr>
            <a:spLocks noGrp="1"/>
          </p:cNvSpPr>
          <p:nvPr>
            <p:ph idx="1"/>
          </p:nvPr>
        </p:nvSpPr>
        <p:spPr>
          <a:xfrm>
            <a:off x="1371599" y="2318197"/>
            <a:ext cx="9724031" cy="3683358"/>
          </a:xfrm>
        </p:spPr>
        <p:txBody>
          <a:bodyPr anchor="ctr">
            <a:normAutofit/>
          </a:bodyPr>
          <a:lstStyle/>
          <a:p>
            <a:r>
              <a:rPr lang="en-US" sz="1700">
                <a:effectLst/>
                <a:latin typeface="Times New Roman" panose="02020603050405020304" pitchFamily="18" charset="0"/>
                <a:ea typeface="Times New Roman" panose="02020603050405020304" pitchFamily="18" charset="0"/>
                <a:cs typeface="Arial" panose="020B0604020202020204" pitchFamily="34" charset="0"/>
              </a:rPr>
              <a:t>To aid farmers in making informed decisions about farm management and agribusiness activities, a web application will be developed that employs a combination of recommender systems and machine learning. This research involves utilizing machine learning algorithms to identify crop conditions, detect diseases, make crop predictions, and provide recommendations. The study aims to demonstrate how a recommender system can be utilized in agriculture to identify and predict crop diseases.</a:t>
            </a:r>
            <a:endParaRPr lang="en-IN" sz="1700">
              <a:effectLst/>
              <a:latin typeface="Calibri" panose="020F0502020204030204" pitchFamily="34" charset="0"/>
              <a:ea typeface="Calibri" panose="020F0502020204030204" pitchFamily="34" charset="0"/>
              <a:cs typeface="Arial" panose="020B0604020202020204" pitchFamily="34" charset="0"/>
            </a:endParaRPr>
          </a:p>
          <a:p>
            <a:pPr marL="0" indent="0">
              <a:buNone/>
            </a:pPr>
            <a:endParaRPr lang="en-IN" sz="1700">
              <a:effectLst/>
              <a:latin typeface="Calibri" panose="020F0502020204030204" pitchFamily="34" charset="0"/>
              <a:ea typeface="Calibri" panose="020F0502020204030204" pitchFamily="34" charset="0"/>
              <a:cs typeface="Arial" panose="020B0604020202020204" pitchFamily="34" charset="0"/>
            </a:endParaRPr>
          </a:p>
          <a:p>
            <a:r>
              <a:rPr lang="en-US" sz="1700">
                <a:effectLst/>
                <a:latin typeface="Times New Roman" panose="02020603050405020304" pitchFamily="18" charset="0"/>
                <a:ea typeface="Calibri" panose="020F0502020204030204" pitchFamily="34" charset="0"/>
                <a:cs typeface="Arial" panose="020B0604020202020204" pitchFamily="34" charset="0"/>
              </a:rPr>
              <a:t>The web application comprises three modules, namely crop recommendation, fertilizer recommendation, and plant disease classification. The crop recommendation module utilizes a Random Forest machine learning algorithm to suggest suitable crops based on various parameters such as soil NPK levels, pH value, and rainfall in the area. The fertilizer recommendation module provides suggestions on improving soil fertility, while the plant disease classification module aids farmers in identifying diseases by analyzing input images of plant leaves.</a:t>
            </a:r>
            <a:endParaRPr lang="en-IN" sz="170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0007806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010F38-4190-E0C4-F97E-33DDBF2F1614}"/>
              </a:ext>
            </a:extLst>
          </p:cNvPr>
          <p:cNvSpPr>
            <a:spLocks noGrp="1"/>
          </p:cNvSpPr>
          <p:nvPr>
            <p:ph type="title"/>
          </p:nvPr>
        </p:nvSpPr>
        <p:spPr>
          <a:xfrm>
            <a:off x="1136397" y="502020"/>
            <a:ext cx="5323715" cy="1642970"/>
          </a:xfrm>
        </p:spPr>
        <p:txBody>
          <a:bodyPr anchor="b">
            <a:normAutofit/>
          </a:bodyPr>
          <a:lstStyle/>
          <a:p>
            <a:r>
              <a:rPr lang="en-US" sz="4000"/>
              <a:t>Background Details</a:t>
            </a:r>
            <a:endParaRPr lang="en-IN" sz="4000"/>
          </a:p>
        </p:txBody>
      </p:sp>
      <p:sp>
        <p:nvSpPr>
          <p:cNvPr id="3" name="Content Placeholder 2">
            <a:extLst>
              <a:ext uri="{FF2B5EF4-FFF2-40B4-BE49-F238E27FC236}">
                <a16:creationId xmlns:a16="http://schemas.microsoft.com/office/drawing/2014/main" id="{3E31EC45-1F1B-669B-C6D1-D89A892B2E8D}"/>
              </a:ext>
            </a:extLst>
          </p:cNvPr>
          <p:cNvSpPr>
            <a:spLocks noGrp="1"/>
          </p:cNvSpPr>
          <p:nvPr>
            <p:ph idx="1"/>
          </p:nvPr>
        </p:nvSpPr>
        <p:spPr>
          <a:xfrm>
            <a:off x="1144923" y="2405894"/>
            <a:ext cx="5315189" cy="3535083"/>
          </a:xfrm>
        </p:spPr>
        <p:txBody>
          <a:bodyPr anchor="t">
            <a:normAutofit/>
          </a:bodyPr>
          <a:lstStyle/>
          <a:p>
            <a:pPr hangingPunct="0"/>
            <a:r>
              <a:rPr lang="en-US" sz="1600">
                <a:effectLst/>
                <a:latin typeface="Times New Roman" panose="02020603050405020304" pitchFamily="18" charset="0"/>
                <a:ea typeface="Calibri" panose="020F0502020204030204" pitchFamily="34" charset="0"/>
                <a:cs typeface="Arial" panose="020B0604020202020204" pitchFamily="34" charset="0"/>
              </a:rPr>
              <a:t>The study utilized the random forest algorithm to predict agricultural yield and determine product cost based on temporal data. The proposed system was evaluated using a static dataset and applied to a small area. By analyzing weather data, the system suggested appropriate crops for farmers to grow in specific soil and climate conditions.</a:t>
            </a:r>
            <a:endParaRPr lang="en-IN" sz="1600">
              <a:effectLst/>
              <a:latin typeface="Calibri" panose="020F0502020204030204" pitchFamily="34" charset="0"/>
              <a:ea typeface="Calibri" panose="020F0502020204030204" pitchFamily="34" charset="0"/>
              <a:cs typeface="Arial" panose="020B0604020202020204" pitchFamily="34" charset="0"/>
            </a:endParaRPr>
          </a:p>
          <a:p>
            <a:pPr hangingPunct="0"/>
            <a:r>
              <a:rPr lang="en-US" sz="1600">
                <a:effectLst/>
                <a:latin typeface="Times New Roman" panose="02020603050405020304" pitchFamily="18" charset="0"/>
                <a:ea typeface="Calibri" panose="020F0502020204030204" pitchFamily="34" charset="0"/>
                <a:cs typeface="Arial" panose="020B0604020202020204" pitchFamily="34" charset="0"/>
              </a:rPr>
              <a:t>Our web application offers a crop recommendation system that utilizes algorithms such as Random Forest, Naive Bayes, and K nearest neighbor to suggest suitable crops for the available soil. Precision farming, also known as digital farming, is becoming increasingly important in agriculture as it involves the use of hi-tech computer systems to calculate various parameters such as weed detection, crop prediction, yield detection, crop quality, and other machine learning farming techniques.</a:t>
            </a:r>
          </a:p>
          <a:p>
            <a:pPr hangingPunct="0"/>
            <a:endParaRPr lang="en-IN" sz="1600">
              <a:effectLst/>
              <a:latin typeface="Calibri" panose="020F0502020204030204" pitchFamily="34" charset="0"/>
              <a:ea typeface="Calibri" panose="020F0502020204030204" pitchFamily="34" charset="0"/>
              <a:cs typeface="Arial" panose="020B0604020202020204" pitchFamily="34" charset="0"/>
            </a:endParaRPr>
          </a:p>
          <a:p>
            <a:endParaRPr lang="en-IN" sz="1600"/>
          </a:p>
        </p:txBody>
      </p:sp>
      <p:sp>
        <p:nvSpPr>
          <p:cNvPr id="11" name="Rectangle 10">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39D89506-F7A7-62B0-F3DE-CE5DE9A60E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90935" y="1109584"/>
            <a:ext cx="3243865" cy="4831393"/>
          </a:xfrm>
          <a:prstGeom prst="rect">
            <a:avLst/>
          </a:prstGeom>
        </p:spPr>
      </p:pic>
    </p:spTree>
    <p:extLst>
      <p:ext uri="{BB962C8B-B14F-4D97-AF65-F5344CB8AC3E}">
        <p14:creationId xmlns:p14="http://schemas.microsoft.com/office/powerpoint/2010/main" val="39658868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79E27D9-03C7-44E2-9FF8-15D0C8506A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660E87-6EC2-1E3C-C4EC-65638E60D967}"/>
              </a:ext>
            </a:extLst>
          </p:cNvPr>
          <p:cNvSpPr>
            <a:spLocks noGrp="1"/>
          </p:cNvSpPr>
          <p:nvPr>
            <p:ph type="title"/>
          </p:nvPr>
        </p:nvSpPr>
        <p:spPr>
          <a:xfrm>
            <a:off x="1136397" y="502021"/>
            <a:ext cx="4959603" cy="1642969"/>
          </a:xfrm>
        </p:spPr>
        <p:txBody>
          <a:bodyPr anchor="b">
            <a:normAutofit/>
          </a:bodyPr>
          <a:lstStyle/>
          <a:p>
            <a:r>
              <a:rPr lang="en-US" sz="3700" b="1">
                <a:effectLst/>
                <a:ea typeface="Calibri" panose="020F0502020204030204" pitchFamily="34" charset="0"/>
                <a:cs typeface="Arial" panose="020B0604020202020204" pitchFamily="34" charset="0"/>
              </a:rPr>
              <a:t>System Design &amp; Methodology</a:t>
            </a:r>
            <a:br>
              <a:rPr lang="en-IN" sz="3700">
                <a:effectLst/>
                <a:latin typeface="Calibri" panose="020F0502020204030204" pitchFamily="34" charset="0"/>
                <a:ea typeface="Calibri" panose="020F0502020204030204" pitchFamily="34" charset="0"/>
                <a:cs typeface="Arial" panose="020B0604020202020204" pitchFamily="34" charset="0"/>
              </a:rPr>
            </a:br>
            <a:endParaRPr lang="en-IN" sz="3700"/>
          </a:p>
        </p:txBody>
      </p:sp>
      <p:sp>
        <p:nvSpPr>
          <p:cNvPr id="3" name="Content Placeholder 2">
            <a:extLst>
              <a:ext uri="{FF2B5EF4-FFF2-40B4-BE49-F238E27FC236}">
                <a16:creationId xmlns:a16="http://schemas.microsoft.com/office/drawing/2014/main" id="{08453F88-574A-8DDC-B051-2C46D1D5D6A0}"/>
              </a:ext>
            </a:extLst>
          </p:cNvPr>
          <p:cNvSpPr>
            <a:spLocks noGrp="1"/>
          </p:cNvSpPr>
          <p:nvPr>
            <p:ph idx="1"/>
          </p:nvPr>
        </p:nvSpPr>
        <p:spPr>
          <a:xfrm>
            <a:off x="1136397" y="2418408"/>
            <a:ext cx="4959603" cy="3522569"/>
          </a:xfrm>
        </p:spPr>
        <p:txBody>
          <a:bodyPr anchor="t">
            <a:normAutofit/>
          </a:bodyPr>
          <a:lstStyle/>
          <a:p>
            <a:r>
              <a:rPr lang="en-US" sz="1700" b="1">
                <a:effectLst/>
                <a:latin typeface="Times New Roman" panose="02020603050405020304" pitchFamily="18" charset="0"/>
                <a:ea typeface="Calibri" panose="020F0502020204030204" pitchFamily="34" charset="0"/>
                <a:cs typeface="Arial" panose="020B0604020202020204" pitchFamily="34" charset="0"/>
              </a:rPr>
              <a:t>Crop Recommendation</a:t>
            </a:r>
            <a:r>
              <a:rPr lang="en-US" sz="1700">
                <a:effectLst/>
                <a:latin typeface="Times New Roman" panose="02020603050405020304" pitchFamily="18" charset="0"/>
                <a:ea typeface="Calibri" panose="020F0502020204030204" pitchFamily="34" charset="0"/>
                <a:cs typeface="Arial" panose="020B0604020202020204" pitchFamily="34" charset="0"/>
              </a:rPr>
              <a:t>: This module considers the soil composition and predicts the most suitable crop to be grown.</a:t>
            </a:r>
            <a:endParaRPr lang="en-IN" sz="1700">
              <a:effectLst/>
              <a:latin typeface="Calibri" panose="020F0502020204030204" pitchFamily="34" charset="0"/>
              <a:ea typeface="Calibri" panose="020F0502020204030204" pitchFamily="34" charset="0"/>
              <a:cs typeface="Arial" panose="020B0604020202020204" pitchFamily="34" charset="0"/>
            </a:endParaRPr>
          </a:p>
          <a:p>
            <a:r>
              <a:rPr lang="en-US" sz="1700" b="1">
                <a:effectLst/>
                <a:latin typeface="Times New Roman" panose="02020603050405020304" pitchFamily="18" charset="0"/>
                <a:ea typeface="Calibri" panose="020F0502020204030204" pitchFamily="34" charset="0"/>
                <a:cs typeface="Arial" panose="020B0604020202020204" pitchFamily="34" charset="0"/>
              </a:rPr>
              <a:t>Fertilizers Recommendation</a:t>
            </a:r>
            <a:r>
              <a:rPr lang="en-US" sz="1700">
                <a:effectLst/>
                <a:latin typeface="Times New Roman" panose="02020603050405020304" pitchFamily="18" charset="0"/>
                <a:ea typeface="Calibri" panose="020F0502020204030204" pitchFamily="34" charset="0"/>
                <a:cs typeface="Arial" panose="020B0604020202020204" pitchFamily="34" charset="0"/>
              </a:rPr>
              <a:t>: This module analyzes the soil content and suggests the type of fertilizers that are required to improve the fertility of the soil in your farm.</a:t>
            </a:r>
            <a:endParaRPr lang="en-IN" sz="1700">
              <a:effectLst/>
              <a:latin typeface="Calibri" panose="020F0502020204030204" pitchFamily="34" charset="0"/>
              <a:ea typeface="Calibri" panose="020F0502020204030204" pitchFamily="34" charset="0"/>
              <a:cs typeface="Arial" panose="020B0604020202020204" pitchFamily="34" charset="0"/>
            </a:endParaRPr>
          </a:p>
          <a:p>
            <a:r>
              <a:rPr lang="en-US" sz="1700" b="1">
                <a:effectLst/>
                <a:latin typeface="Times New Roman" panose="02020603050405020304" pitchFamily="18" charset="0"/>
                <a:ea typeface="Calibri" panose="020F0502020204030204" pitchFamily="34" charset="0"/>
                <a:cs typeface="Arial" panose="020B0604020202020204" pitchFamily="34" charset="0"/>
              </a:rPr>
              <a:t>Crop Disease Detection</a:t>
            </a:r>
            <a:r>
              <a:rPr lang="en-US" sz="1700">
                <a:effectLst/>
                <a:latin typeface="Times New Roman" panose="02020603050405020304" pitchFamily="18" charset="0"/>
                <a:ea typeface="Calibri" panose="020F0502020204030204" pitchFamily="34" charset="0"/>
                <a:cs typeface="Arial" panose="020B0604020202020204" pitchFamily="34" charset="0"/>
              </a:rPr>
              <a:t>: This module requires an image of an affected leaf and processes it to provide information about the type of crop disease and possible solutions to it.</a:t>
            </a:r>
            <a:r>
              <a:rPr lang="en-US" sz="1700" b="1" u="none" strike="noStrike">
                <a:effectLst/>
                <a:latin typeface="Times New Roman" panose="02020603050405020304" pitchFamily="18" charset="0"/>
                <a:ea typeface="Calibri" panose="020F0502020204030204" pitchFamily="34" charset="0"/>
                <a:cs typeface="Arial" panose="020B0604020202020204" pitchFamily="34" charset="0"/>
              </a:rPr>
              <a:t> </a:t>
            </a:r>
            <a:endParaRPr lang="en-IN" sz="1700">
              <a:effectLst/>
              <a:latin typeface="Calibri" panose="020F0502020204030204" pitchFamily="34" charset="0"/>
              <a:ea typeface="Calibri" panose="020F0502020204030204" pitchFamily="34" charset="0"/>
              <a:cs typeface="Arial" panose="020B0604020202020204" pitchFamily="34" charset="0"/>
            </a:endParaRPr>
          </a:p>
          <a:p>
            <a:r>
              <a:rPr lang="en-US" sz="1700" u="sng">
                <a:effectLst/>
                <a:latin typeface="Times New Roman" panose="02020603050405020304" pitchFamily="18" charset="0"/>
                <a:ea typeface="Calibri" panose="020F0502020204030204" pitchFamily="34" charset="0"/>
                <a:cs typeface="Arial" panose="020B0604020202020204" pitchFamily="34" charset="0"/>
              </a:rPr>
              <a:t>Systems Architecture  </a:t>
            </a:r>
          </a:p>
          <a:p>
            <a:endParaRPr lang="en-IN" sz="1700">
              <a:effectLst/>
              <a:latin typeface="Calibri" panose="020F0502020204030204" pitchFamily="34" charset="0"/>
              <a:ea typeface="Calibri" panose="020F0502020204030204" pitchFamily="34" charset="0"/>
              <a:cs typeface="Arial" panose="020B0604020202020204" pitchFamily="34" charset="0"/>
            </a:endParaRPr>
          </a:p>
          <a:p>
            <a:endParaRPr lang="en-IN" sz="1700">
              <a:effectLst/>
              <a:latin typeface="Calibri" panose="020F0502020204030204" pitchFamily="34" charset="0"/>
              <a:ea typeface="Calibri" panose="020F0502020204030204" pitchFamily="34" charset="0"/>
              <a:cs typeface="Arial" panose="020B0604020202020204" pitchFamily="34" charset="0"/>
            </a:endParaRPr>
          </a:p>
          <a:p>
            <a:endParaRPr lang="en-IN" sz="1700"/>
          </a:p>
        </p:txBody>
      </p:sp>
      <p:pic>
        <p:nvPicPr>
          <p:cNvPr id="4" name="Picture 3" descr="Diagram, schematic&#10;&#10;Description automatically generated">
            <a:extLst>
              <a:ext uri="{FF2B5EF4-FFF2-40B4-BE49-F238E27FC236}">
                <a16:creationId xmlns:a16="http://schemas.microsoft.com/office/drawing/2014/main" id="{F16E57DA-05A9-C809-022E-647CA53FB7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12442" y="2071395"/>
            <a:ext cx="5201023" cy="2301452"/>
          </a:xfrm>
          <a:prstGeom prst="rect">
            <a:avLst/>
          </a:prstGeom>
        </p:spPr>
      </p:pic>
      <p:sp>
        <p:nvSpPr>
          <p:cNvPr id="11" name="Rectangle 10">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63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507944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BAE7ABD-BFDE-6D59-5EDE-C0C6694C14F7}"/>
              </a:ext>
            </a:extLst>
          </p:cNvPr>
          <p:cNvSpPr>
            <a:spLocks noGrp="1"/>
          </p:cNvSpPr>
          <p:nvPr>
            <p:ph idx="1"/>
          </p:nvPr>
        </p:nvSpPr>
        <p:spPr>
          <a:xfrm>
            <a:off x="4810259" y="649480"/>
            <a:ext cx="6555347" cy="5546047"/>
          </a:xfrm>
        </p:spPr>
        <p:txBody>
          <a:bodyPr anchor="ctr">
            <a:normAutofit/>
          </a:bodyPr>
          <a:lstStyle/>
          <a:p>
            <a:r>
              <a:rPr lang="en-US" sz="1600" dirty="0">
                <a:effectLst/>
                <a:latin typeface="Times New Roman" panose="02020603050405020304" pitchFamily="18" charset="0"/>
                <a:ea typeface="Calibri" panose="020F0502020204030204" pitchFamily="34" charset="0"/>
                <a:cs typeface="Arial" panose="020B0604020202020204" pitchFamily="34" charset="0"/>
              </a:rPr>
              <a:t>For Machine Learning and deep learning, we use algorithm as follow:</a:t>
            </a:r>
            <a:endParaRPr lang="en-IN" sz="1600" dirty="0">
              <a:effectLst/>
              <a:latin typeface="Calibri" panose="020F0502020204030204" pitchFamily="34" charset="0"/>
              <a:ea typeface="Calibri" panose="020F0502020204030204" pitchFamily="34" charset="0"/>
              <a:cs typeface="Arial" panose="020B0604020202020204" pitchFamily="34" charset="0"/>
            </a:endParaRPr>
          </a:p>
          <a:p>
            <a:r>
              <a:rPr lang="en-US" sz="1600" b="1" kern="0" dirty="0">
                <a:effectLst/>
                <a:latin typeface="Times New Roman" panose="02020603050405020304" pitchFamily="18" charset="0"/>
                <a:ea typeface="Calibri" panose="020F0502020204030204" pitchFamily="34" charset="0"/>
              </a:rPr>
              <a:t>KNN - (K Nearest Neighbors):</a:t>
            </a:r>
            <a:r>
              <a:rPr lang="en-US" sz="1600" kern="0" dirty="0">
                <a:effectLst/>
                <a:latin typeface="Times New Roman" panose="02020603050405020304" pitchFamily="18" charset="0"/>
                <a:ea typeface="Calibri" panose="020F0502020204030204" pitchFamily="34" charset="0"/>
              </a:rPr>
              <a:t> The K-NN algorithm is a non-parametric method used for predicting class membership. First, the algorithm identifies the k nearest neighbor for each incoming instance. </a:t>
            </a:r>
          </a:p>
          <a:p>
            <a:r>
              <a:rPr lang="en-US" sz="1600" b="1" kern="0" dirty="0">
                <a:effectLst/>
                <a:latin typeface="Times New Roman" panose="02020603050405020304" pitchFamily="18" charset="0"/>
                <a:ea typeface="Calibri" panose="020F0502020204030204" pitchFamily="34" charset="0"/>
              </a:rPr>
              <a:t>Random – Forest</a:t>
            </a:r>
            <a:r>
              <a:rPr lang="en-US" sz="1600" kern="0" dirty="0">
                <a:effectLst/>
                <a:latin typeface="Times New Roman" panose="02020603050405020304" pitchFamily="18" charset="0"/>
                <a:ea typeface="Calibri" panose="020F0502020204030204" pitchFamily="34" charset="0"/>
              </a:rPr>
              <a:t>: The Random-Forest method is an ensemble learning technique used for both classification and regression tasks. To utilize this algorithm for prediction, the test features must be passed through the rules of each randomly created tree. </a:t>
            </a:r>
            <a:endParaRPr lang="en-US" sz="1600" kern="0" dirty="0">
              <a:latin typeface="Times New Roman" panose="02020603050405020304" pitchFamily="18" charset="0"/>
              <a:ea typeface="Calibri" panose="020F0502020204030204" pitchFamily="34" charset="0"/>
            </a:endParaRPr>
          </a:p>
          <a:p>
            <a:r>
              <a:rPr lang="en-US" sz="1600" b="1" kern="0" dirty="0">
                <a:effectLst/>
                <a:latin typeface="Times New Roman" panose="02020603050405020304" pitchFamily="18" charset="0"/>
                <a:ea typeface="Calibri" panose="020F0502020204030204" pitchFamily="34" charset="0"/>
              </a:rPr>
              <a:t>Decision – Tree: </a:t>
            </a:r>
            <a:r>
              <a:rPr lang="en-US" sz="1600" kern="0" dirty="0">
                <a:effectLst/>
                <a:latin typeface="Times New Roman" panose="02020603050405020304" pitchFamily="18" charset="0"/>
                <a:ea typeface="Calibri" panose="020F0502020204030204" pitchFamily="34" charset="0"/>
              </a:rPr>
              <a:t>A decision tree is a type of machine learning algorithm that falls under the category of supervised learning. In this algorithm, the attributes and class labels are represented using a tree structure. </a:t>
            </a:r>
          </a:p>
          <a:p>
            <a:r>
              <a:rPr lang="en-US" sz="1600" b="1" kern="0" dirty="0">
                <a:effectLst/>
                <a:latin typeface="Times New Roman" panose="02020603050405020304" pitchFamily="18" charset="0"/>
                <a:ea typeface="Calibri" panose="020F0502020204030204" pitchFamily="34" charset="0"/>
              </a:rPr>
              <a:t>Neural – Network</a:t>
            </a:r>
            <a:r>
              <a:rPr lang="en-US" sz="1600" kern="0" dirty="0">
                <a:effectLst/>
                <a:latin typeface="Calibri" panose="020F0502020204030204" pitchFamily="34" charset="0"/>
                <a:ea typeface="Calibri" panose="020F0502020204030204" pitchFamily="34" charset="0"/>
                <a:cs typeface="Arial" panose="020B0604020202020204" pitchFamily="34" charset="0"/>
              </a:rPr>
              <a:t> </a:t>
            </a:r>
            <a:r>
              <a:rPr lang="en-US" sz="1600" kern="0" dirty="0">
                <a:effectLst/>
                <a:latin typeface="Times New Roman" panose="02020603050405020304" pitchFamily="18" charset="0"/>
                <a:ea typeface="Calibri" panose="020F0502020204030204" pitchFamily="34" charset="0"/>
              </a:rPr>
              <a:t>Neural network systems use connected nodes called neurons to improve their performance by learning from examples. Signals are transmitted between neurons via connections, each of which has an associated weight that is updated and adjusted during the learning process. </a:t>
            </a:r>
            <a:endParaRPr lang="en-US" sz="1600" kern="0" dirty="0">
              <a:latin typeface="Times New Roman" panose="02020603050405020304" pitchFamily="18" charset="0"/>
              <a:ea typeface="Calibri" panose="020F0502020204030204" pitchFamily="34" charset="0"/>
            </a:endParaRPr>
          </a:p>
          <a:p>
            <a:r>
              <a:rPr lang="en-US" sz="1600" b="1" kern="0" dirty="0">
                <a:effectLst/>
                <a:latin typeface="Times New Roman" panose="02020603050405020304" pitchFamily="18" charset="0"/>
                <a:ea typeface="Calibri" panose="020F0502020204030204" pitchFamily="34" charset="0"/>
              </a:rPr>
              <a:t>Conventional Neural Network (CNN):</a:t>
            </a:r>
            <a:r>
              <a:rPr lang="en-US" sz="1600" kern="0" dirty="0">
                <a:effectLst/>
                <a:latin typeface="Times New Roman" panose="02020603050405020304" pitchFamily="18" charset="0"/>
                <a:ea typeface="Calibri" panose="020F0502020204030204" pitchFamily="34" charset="0"/>
              </a:rPr>
              <a:t> A Convolutional Neural Network, also known as a </a:t>
            </a:r>
            <a:r>
              <a:rPr lang="en-US" sz="1600" kern="0" dirty="0" err="1">
                <a:effectLst/>
                <a:latin typeface="Times New Roman" panose="02020603050405020304" pitchFamily="18" charset="0"/>
                <a:ea typeface="Calibri" panose="020F0502020204030204" pitchFamily="34" charset="0"/>
              </a:rPr>
              <a:t>ConvNet</a:t>
            </a:r>
            <a:r>
              <a:rPr lang="en-US" sz="1600" kern="0" dirty="0">
                <a:effectLst/>
                <a:latin typeface="Times New Roman" panose="02020603050405020304" pitchFamily="18" charset="0"/>
                <a:ea typeface="Calibri" panose="020F0502020204030204" pitchFamily="34" charset="0"/>
              </a:rPr>
              <a:t> or CNN, is a type of Deep Learning algorithm that can analyze input images by assigning significance to different objects or features within the image through learnable weights and biases. </a:t>
            </a:r>
          </a:p>
          <a:p>
            <a:endParaRPr lang="en-IN" sz="1600" dirty="0"/>
          </a:p>
        </p:txBody>
      </p:sp>
    </p:spTree>
    <p:extLst>
      <p:ext uri="{BB962C8B-B14F-4D97-AF65-F5344CB8AC3E}">
        <p14:creationId xmlns:p14="http://schemas.microsoft.com/office/powerpoint/2010/main" val="26644620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A37B39D-B2C0-05AF-A518-966C497C64B1}"/>
              </a:ext>
            </a:extLst>
          </p:cNvPr>
          <p:cNvSpPr>
            <a:spLocks noGrp="1"/>
          </p:cNvSpPr>
          <p:nvPr>
            <p:ph idx="1"/>
          </p:nvPr>
        </p:nvSpPr>
        <p:spPr>
          <a:xfrm>
            <a:off x="1371599" y="2318197"/>
            <a:ext cx="9724031" cy="3683358"/>
          </a:xfrm>
        </p:spPr>
        <p:txBody>
          <a:bodyPr anchor="ctr">
            <a:normAutofit/>
          </a:bodyPr>
          <a:lstStyle/>
          <a:p>
            <a:pPr marL="0" indent="0">
              <a:buNone/>
            </a:pPr>
            <a:r>
              <a:rPr lang="en-IN" sz="1400" b="1" u="sng">
                <a:effectLst/>
                <a:latin typeface="Times New Roman" panose="02020603050405020304" pitchFamily="18" charset="0"/>
                <a:ea typeface="Calibri" panose="020F0502020204030204" pitchFamily="34" charset="0"/>
              </a:rPr>
              <a:t>Dataset</a:t>
            </a:r>
          </a:p>
          <a:p>
            <a:r>
              <a:rPr lang="en-US" sz="1400">
                <a:effectLst/>
                <a:latin typeface="Times New Roman" panose="02020603050405020304" pitchFamily="18" charset="0"/>
                <a:ea typeface="Calibri" panose="020F0502020204030204" pitchFamily="34" charset="0"/>
                <a:cs typeface="Arial" panose="020B0604020202020204" pitchFamily="34" charset="0"/>
              </a:rPr>
              <a:t>In any Machine Learning System, data plays a crucial role. To achieve a good harvest, certain parameters such as temperature, humidity, soil pH, sunlight, and soil moisture must be met for healthy plant growth. However, these conditions may vary depending on the plant variety. To predict the crops, datasets from various sources such as government websites and Kaggle were utilized. The dataset used for crop recommendation includes 22 crops grown in India, and the parameters considered are nitrogen, phosphorus, potassium, rainfall, temperature, humidity, and pH. For crop disease classification, the dataset includes images of leaves from 14 plants with 26 types of images displaying a particular disease in a plant, excluding healthy leaves. Each plant disease type consists of 1800 images.</a:t>
            </a:r>
            <a:endParaRPr lang="en-IN" sz="1400">
              <a:effectLst/>
              <a:latin typeface="Calibri" panose="020F0502020204030204" pitchFamily="34" charset="0"/>
              <a:ea typeface="Calibri" panose="020F0502020204030204" pitchFamily="34" charset="0"/>
              <a:cs typeface="Arial" panose="020B0604020202020204" pitchFamily="34" charset="0"/>
            </a:endParaRPr>
          </a:p>
          <a:p>
            <a:pPr marL="0" indent="0">
              <a:buNone/>
            </a:pPr>
            <a:r>
              <a:rPr lang="en-IN" sz="1400" b="1" u="sng">
                <a:effectLst/>
                <a:latin typeface="Times New Roman" panose="02020603050405020304" pitchFamily="18" charset="0"/>
                <a:ea typeface="Calibri" panose="020F0502020204030204" pitchFamily="34" charset="0"/>
              </a:rPr>
              <a:t>Data Exploration</a:t>
            </a:r>
            <a:endParaRPr lang="en-IN" sz="1400">
              <a:effectLst/>
              <a:latin typeface="Calibri" panose="020F0502020204030204" pitchFamily="34" charset="0"/>
              <a:ea typeface="Calibri" panose="020F0502020204030204" pitchFamily="34" charset="0"/>
            </a:endParaRPr>
          </a:p>
          <a:p>
            <a:r>
              <a:rPr lang="en-US" sz="1400">
                <a:effectLst/>
                <a:latin typeface="Times New Roman" panose="02020603050405020304" pitchFamily="18" charset="0"/>
                <a:ea typeface="Calibri" panose="020F0502020204030204" pitchFamily="34" charset="0"/>
                <a:cs typeface="Arial" panose="020B0604020202020204" pitchFamily="34" charset="0"/>
              </a:rPr>
              <a:t>Data exploration involves analyzing and understanding the relationships and patterns within a dataset. One common technique for identifying correlations between columns in a dataset is by using a heatmap to visualize the correlation matrix. The correlation matrix is calculated using statistical measures like Pearson Correlation and is then represented visually as a heatmap. This helps in identifying any significant correlations or patterns within the data and can be used to gain insights into the underlying factors influencing the dataset.</a:t>
            </a:r>
            <a:endParaRPr lang="en-IN" sz="1400">
              <a:effectLst/>
              <a:latin typeface="Calibri" panose="020F0502020204030204" pitchFamily="34" charset="0"/>
              <a:ea typeface="Calibri" panose="020F0502020204030204" pitchFamily="34" charset="0"/>
              <a:cs typeface="Arial" panose="020B0604020202020204" pitchFamily="34" charset="0"/>
            </a:endParaRPr>
          </a:p>
          <a:p>
            <a:pPr marL="0" indent="0">
              <a:buNone/>
            </a:pPr>
            <a:endParaRPr lang="en-IN" sz="1400"/>
          </a:p>
        </p:txBody>
      </p:sp>
    </p:spTree>
    <p:extLst>
      <p:ext uri="{BB962C8B-B14F-4D97-AF65-F5344CB8AC3E}">
        <p14:creationId xmlns:p14="http://schemas.microsoft.com/office/powerpoint/2010/main" val="37580713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46177D-ADC4-4968-B747-5CFCD390B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Diagram&#10;&#10;Description automatically generated">
            <a:extLst>
              <a:ext uri="{FF2B5EF4-FFF2-40B4-BE49-F238E27FC236}">
                <a16:creationId xmlns:a16="http://schemas.microsoft.com/office/drawing/2014/main" id="{F090B1EA-C577-2D0F-7394-A86D0E9587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8130" y="1614234"/>
            <a:ext cx="3876165" cy="3197836"/>
          </a:xfrm>
          <a:prstGeom prst="rect">
            <a:avLst/>
          </a:prstGeom>
        </p:spPr>
      </p:pic>
      <p:sp>
        <p:nvSpPr>
          <p:cNvPr id="3" name="Content Placeholder 2">
            <a:extLst>
              <a:ext uri="{FF2B5EF4-FFF2-40B4-BE49-F238E27FC236}">
                <a16:creationId xmlns:a16="http://schemas.microsoft.com/office/drawing/2014/main" id="{670E8145-372F-9BA2-B521-DE85CF182707}"/>
              </a:ext>
            </a:extLst>
          </p:cNvPr>
          <p:cNvSpPr>
            <a:spLocks noGrp="1"/>
          </p:cNvSpPr>
          <p:nvPr>
            <p:ph idx="1"/>
          </p:nvPr>
        </p:nvSpPr>
        <p:spPr>
          <a:xfrm>
            <a:off x="5596502" y="2405894"/>
            <a:ext cx="5754896" cy="3197464"/>
          </a:xfrm>
        </p:spPr>
        <p:txBody>
          <a:bodyPr anchor="t">
            <a:normAutofit/>
          </a:bodyPr>
          <a:lstStyle/>
          <a:p>
            <a:pPr marL="0" indent="0">
              <a:buNone/>
            </a:pPr>
            <a:r>
              <a:rPr lang="en-IN" sz="1900" b="1" u="sng" dirty="0">
                <a:effectLst/>
                <a:latin typeface="Times New Roman" panose="02020603050405020304" pitchFamily="18" charset="0"/>
                <a:ea typeface="Calibri" panose="020F0502020204030204" pitchFamily="34" charset="0"/>
              </a:rPr>
              <a:t>Interface</a:t>
            </a:r>
            <a:endParaRPr lang="en-IN" sz="1900" dirty="0">
              <a:effectLst/>
              <a:latin typeface="Calibri" panose="020F0502020204030204" pitchFamily="34" charset="0"/>
              <a:ea typeface="Calibri" panose="020F0502020204030204" pitchFamily="34" charset="0"/>
            </a:endParaRPr>
          </a:p>
          <a:p>
            <a:pPr marL="0" indent="0">
              <a:buNone/>
            </a:pPr>
            <a:r>
              <a:rPr lang="en-IN" sz="1900" dirty="0">
                <a:effectLst/>
                <a:latin typeface="Times New Roman" panose="02020603050405020304" pitchFamily="18" charset="0"/>
                <a:ea typeface="Calibri" panose="020F0502020204030204" pitchFamily="34" charset="0"/>
              </a:rPr>
              <a:t>It shows the system architecture of our proposed model. It is a web app that consists of three modules- crop recommendation, fertilizer recommendation, and plant disease classification. The crop recommendation module recommends the crop based on the values of the different parameters given by the user. The fertilizer recommendation module suggests how to improve the fertility of the soil. The plant disease classification module helps the farmer to identify the disease.</a:t>
            </a:r>
            <a:endParaRPr lang="en-IN" sz="1900" dirty="0">
              <a:effectLst/>
              <a:latin typeface="Calibri" panose="020F0502020204030204" pitchFamily="34" charset="0"/>
              <a:ea typeface="Calibri" panose="020F0502020204030204" pitchFamily="34" charset="0"/>
            </a:endParaRPr>
          </a:p>
          <a:p>
            <a:pPr marL="0" indent="0">
              <a:buNone/>
            </a:pPr>
            <a:endParaRPr lang="en-IN" sz="1900" dirty="0">
              <a:effectLst/>
              <a:latin typeface="Calibri" panose="020F0502020204030204" pitchFamily="34" charset="0"/>
              <a:ea typeface="Calibri" panose="020F0502020204030204" pitchFamily="34" charset="0"/>
            </a:endParaRPr>
          </a:p>
          <a:p>
            <a:pPr marL="0" indent="0">
              <a:buNone/>
            </a:pPr>
            <a:endParaRPr lang="en-IN" sz="1900" b="1" u="sng" dirty="0">
              <a:latin typeface="Times New Roman" panose="02020603050405020304" pitchFamily="18" charset="0"/>
              <a:ea typeface="Calibri" panose="020F0502020204030204" pitchFamily="34" charset="0"/>
            </a:endParaRPr>
          </a:p>
          <a:p>
            <a:pPr marL="0" indent="0">
              <a:buNone/>
            </a:pPr>
            <a:endParaRPr lang="en-IN" sz="1900" dirty="0">
              <a:effectLst/>
              <a:latin typeface="Calibri" panose="020F0502020204030204" pitchFamily="34" charset="0"/>
              <a:ea typeface="Calibri" panose="020F0502020204030204" pitchFamily="34" charset="0"/>
            </a:endParaRPr>
          </a:p>
          <a:p>
            <a:endParaRPr lang="en-IN" sz="1900" dirty="0"/>
          </a:p>
        </p:txBody>
      </p:sp>
      <p:sp>
        <p:nvSpPr>
          <p:cNvPr id="11" name="Rectangle 10">
            <a:extLst>
              <a:ext uri="{FF2B5EF4-FFF2-40B4-BE49-F238E27FC236}">
                <a16:creationId xmlns:a16="http://schemas.microsoft.com/office/drawing/2014/main" id="{0844A943-BF79-4FEA-ABB1-3BD54D2366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90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437CC72-F4A8-4DC3-AFAB-D22C482C8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50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53967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Theme1</Template>
  <TotalTime>193</TotalTime>
  <Words>1729</Words>
  <Application>Microsoft Office PowerPoint</Application>
  <PresentationFormat>Widescreen</PresentationFormat>
  <Paragraphs>120</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Calibri Light</vt:lpstr>
      <vt:lpstr>Times New Roman</vt:lpstr>
      <vt:lpstr>Office Theme</vt:lpstr>
      <vt:lpstr>Minor Project Presentation “GO AGRO”</vt:lpstr>
      <vt:lpstr>Table of Contents </vt:lpstr>
      <vt:lpstr>Project Objectives</vt:lpstr>
      <vt:lpstr>Introduction</vt:lpstr>
      <vt:lpstr>Background Details</vt:lpstr>
      <vt:lpstr>System Design &amp; Methodology </vt:lpstr>
      <vt:lpstr>PowerPoint Presentation</vt:lpstr>
      <vt:lpstr>PowerPoint Presentation</vt:lpstr>
      <vt:lpstr>PowerPoint Presentation</vt:lpstr>
      <vt:lpstr>Implementation and Results</vt:lpstr>
      <vt:lpstr>PowerPoint Presentation</vt:lpstr>
      <vt:lpstr>PowerPoint Presentation</vt:lpstr>
      <vt:lpstr>PowerPoint Presentation</vt:lpstr>
      <vt:lpstr>PowerPoint Presentation</vt:lpstr>
      <vt:lpstr>Dataset (No. of Images)</vt:lpstr>
      <vt:lpstr>PowerPoint Presentation</vt:lpstr>
      <vt:lpstr>WebApp Interface (Frontend)</vt:lpstr>
      <vt:lpstr>Conclusion</vt:lpstr>
      <vt:lpstr>References</vt:lpstr>
      <vt:lpstr>THANKYOU!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Minor Project Presentation “GO AGRO”</dc:title>
  <dc:creator>Abhinav</dc:creator>
  <cp:lastModifiedBy>Abhinav</cp:lastModifiedBy>
  <cp:revision>8</cp:revision>
  <dcterms:created xsi:type="dcterms:W3CDTF">2023-03-28T04:47:55Z</dcterms:created>
  <dcterms:modified xsi:type="dcterms:W3CDTF">2023-04-21T05:15:55Z</dcterms:modified>
</cp:coreProperties>
</file>

<file path=docProps/thumbnail.jpeg>
</file>